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1"/>
  </p:notesMasterIdLst>
  <p:handoutMasterIdLst>
    <p:handoutMasterId r:id="rId12"/>
  </p:handoutMasterIdLst>
  <p:sldIdLst>
    <p:sldId id="304" r:id="rId5"/>
    <p:sldId id="305" r:id="rId6"/>
    <p:sldId id="306" r:id="rId7"/>
    <p:sldId id="307" r:id="rId8"/>
    <p:sldId id="308" r:id="rId9"/>
    <p:sldId id="303" r:id="rId1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8C44D4-7CA7-4DFA-9C87-642E839ED539}">
          <p14:sldIdLst>
            <p14:sldId id="304"/>
            <p14:sldId id="305"/>
            <p14:sldId id="306"/>
            <p14:sldId id="307"/>
            <p14:sldId id="308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presProps" Target="presProps.xml" Id="rId13" /><Relationship Type="http://schemas.openxmlformats.org/officeDocument/2006/relationships/customXml" Target="../customXml/item3.xml" Id="rId3" /><Relationship Type="http://schemas.openxmlformats.org/officeDocument/2006/relationships/slide" Target="slides/slide3.xml" Id="rId7" /><Relationship Type="http://schemas.openxmlformats.org/officeDocument/2006/relationships/handoutMaster" Target="handoutMasters/handoutMaster1.xml" Id="rId12" /><Relationship Type="http://schemas.openxmlformats.org/officeDocument/2006/relationships/customXml" Target="../customXml/item2.xml" Id="rId2" /><Relationship Type="http://schemas.openxmlformats.org/officeDocument/2006/relationships/tableStyles" Target="tableStyle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notesMaster" Target="notesMasters/notesMaster1.xml" Id="rId11" /><Relationship Type="http://schemas.openxmlformats.org/officeDocument/2006/relationships/slide" Target="slides/slide1.xml" Id="rId5" /><Relationship Type="http://schemas.openxmlformats.org/officeDocument/2006/relationships/theme" Target="theme/theme1.xml" Id="rId15" /><Relationship Type="http://schemas.openxmlformats.org/officeDocument/2006/relationships/slide" Target="slides/slide6.xml" Id="rId10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viewProps" Target="viewProps.xml" Id="rId14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EA767BC8-E1F0-4EEB-BD3C-1AA5201B6D9B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47FE894-062E-4AF6-BA0B-536A9B2F75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1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1A569AE-D65C-40AE-A70D-A7C8348D738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95A59FA-31FD-415D-91B3-8D46453FB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wyKGgk_Dc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err="1">
                <a:solidFill>
                  <a:srgbClr val="000000"/>
                </a:solidFill>
              </a:rPr>
              <a:t>Possibilité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d‘enseigner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cette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leçon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à</a:t>
            </a:r>
            <a:r>
              <a:rPr lang="en-US" b="1">
                <a:solidFill>
                  <a:srgbClr val="000000"/>
                </a:solidFill>
              </a:rPr>
              <a:t> part, un </a:t>
            </a:r>
            <a:r>
              <a:rPr lang="en-US" b="1" err="1">
                <a:solidFill>
                  <a:srgbClr val="000000"/>
                </a:solidFill>
              </a:rPr>
              <a:t>autre</a:t>
            </a:r>
            <a:r>
              <a:rPr lang="en-US" b="1">
                <a:solidFill>
                  <a:srgbClr val="000000"/>
                </a:solidFill>
              </a:rPr>
              <a:t> jour : Diapositive 21-25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56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Prenez</a:t>
            </a:r>
            <a:r>
              <a:rPr lang="en-US">
                <a:solidFill>
                  <a:srgbClr val="000000"/>
                </a:solidFill>
              </a:rPr>
              <a:t> du temps avec </a:t>
            </a:r>
            <a:r>
              <a:rPr lang="en-US" err="1">
                <a:solidFill>
                  <a:srgbClr val="000000"/>
                </a:solidFill>
              </a:rPr>
              <a:t>vos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pour </a:t>
            </a:r>
            <a:r>
              <a:rPr lang="en-US" err="1">
                <a:solidFill>
                  <a:srgbClr val="000000"/>
                </a:solidFill>
              </a:rPr>
              <a:t>discuter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risques</a:t>
            </a:r>
            <a:r>
              <a:rPr lang="en-US">
                <a:solidFill>
                  <a:srgbClr val="000000"/>
                </a:solidFill>
              </a:rPr>
              <a:t> de la </a:t>
            </a:r>
            <a:r>
              <a:rPr lang="en-US" err="1">
                <a:solidFill>
                  <a:srgbClr val="000000"/>
                </a:solidFill>
              </a:rPr>
              <a:t>sécurité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. Il </a:t>
            </a:r>
            <a:r>
              <a:rPr lang="en-US" err="1">
                <a:solidFill>
                  <a:srgbClr val="000000"/>
                </a:solidFill>
              </a:rPr>
              <a:t>existe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risques</a:t>
            </a:r>
            <a:r>
              <a:rPr lang="en-US">
                <a:solidFill>
                  <a:srgbClr val="000000"/>
                </a:solidFill>
              </a:rPr>
              <a:t> pour la </a:t>
            </a:r>
            <a:r>
              <a:rPr lang="en-US" err="1">
                <a:solidFill>
                  <a:srgbClr val="000000"/>
                </a:solidFill>
              </a:rPr>
              <a:t>sécurité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dans </a:t>
            </a:r>
            <a:r>
              <a:rPr lang="en-US" err="1">
                <a:solidFill>
                  <a:srgbClr val="000000"/>
                </a:solidFill>
              </a:rPr>
              <a:t>toutes</a:t>
            </a:r>
            <a:r>
              <a:rPr lang="en-US">
                <a:solidFill>
                  <a:srgbClr val="000000"/>
                </a:solidFill>
              </a:rPr>
              <a:t> les parties du monde, et il y a </a:t>
            </a:r>
            <a:r>
              <a:rPr lang="en-US" err="1">
                <a:solidFill>
                  <a:srgbClr val="000000"/>
                </a:solidFill>
              </a:rPr>
              <a:t>malheureusement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menace </a:t>
            </a:r>
            <a:r>
              <a:rPr lang="en-US" err="1">
                <a:solidFill>
                  <a:srgbClr val="000000"/>
                </a:solidFill>
              </a:rPr>
              <a:t>importante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laquelle</a:t>
            </a:r>
            <a:r>
              <a:rPr lang="en-US">
                <a:solidFill>
                  <a:srgbClr val="000000"/>
                </a:solidFill>
              </a:rPr>
              <a:t> nous </a:t>
            </a:r>
            <a:r>
              <a:rPr lang="en-US" err="1">
                <a:solidFill>
                  <a:srgbClr val="000000"/>
                </a:solidFill>
              </a:rPr>
              <a:t>contribuons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tous</a:t>
            </a:r>
            <a:r>
              <a:rPr lang="en-US">
                <a:solidFill>
                  <a:srgbClr val="000000"/>
                </a:solidFill>
              </a:rPr>
              <a:t> - le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.  </a:t>
            </a:r>
            <a:r>
              <a:rPr lang="en-US" err="1">
                <a:solidFill>
                  <a:srgbClr val="000000"/>
                </a:solidFill>
              </a:rPr>
              <a:t>Malheureusement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b="0">
                <a:solidFill>
                  <a:srgbClr val="000000"/>
                </a:solidFill>
              </a:rPr>
              <a:t>environ le tiers  de </a:t>
            </a:r>
            <a:r>
              <a:rPr lang="en-US" b="0" err="1">
                <a:solidFill>
                  <a:srgbClr val="000000"/>
                </a:solidFill>
              </a:rPr>
              <a:t>notre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approvisionnement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alimentaire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mondial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actuel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est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gaspillé</a:t>
            </a:r>
            <a:r>
              <a:rPr lang="en-US" b="0">
                <a:solidFill>
                  <a:srgbClr val="000000"/>
                </a:solidFill>
              </a:rPr>
              <a:t>. On </a:t>
            </a:r>
            <a:r>
              <a:rPr lang="en-US" b="0" err="1">
                <a:solidFill>
                  <a:srgbClr val="000000"/>
                </a:solidFill>
              </a:rPr>
              <a:t>estime</a:t>
            </a:r>
            <a:r>
              <a:rPr lang="en-US" b="0">
                <a:solidFill>
                  <a:srgbClr val="000000"/>
                </a:solidFill>
              </a:rPr>
              <a:t> que 1,4 milliard de </a:t>
            </a:r>
            <a:r>
              <a:rPr lang="en-US" b="0" err="1">
                <a:solidFill>
                  <a:srgbClr val="000000"/>
                </a:solidFill>
              </a:rPr>
              <a:t>personnes</a:t>
            </a:r>
            <a:r>
              <a:rPr lang="en-US" b="0">
                <a:solidFill>
                  <a:srgbClr val="000000"/>
                </a:solidFill>
              </a:rPr>
              <a:t>  </a:t>
            </a:r>
            <a:r>
              <a:rPr lang="en-US" b="0" err="1">
                <a:solidFill>
                  <a:srgbClr val="000000"/>
                </a:solidFill>
              </a:rPr>
              <a:t>vivent</a:t>
            </a:r>
            <a:r>
              <a:rPr lang="en-US" b="0">
                <a:solidFill>
                  <a:srgbClr val="000000"/>
                </a:solidFill>
              </a:rPr>
              <a:t> dans </a:t>
            </a:r>
            <a:r>
              <a:rPr lang="en-US" b="0" err="1">
                <a:solidFill>
                  <a:srgbClr val="000000"/>
                </a:solidFill>
              </a:rPr>
              <a:t>l‘extrême</a:t>
            </a:r>
            <a:r>
              <a:rPr lang="en-US" b="0">
                <a:solidFill>
                  <a:srgbClr val="000000"/>
                </a:solidFill>
              </a:rPr>
              <a:t> </a:t>
            </a:r>
            <a:r>
              <a:rPr lang="en-US" b="0" err="1">
                <a:solidFill>
                  <a:srgbClr val="000000"/>
                </a:solidFill>
              </a:rPr>
              <a:t>pauvreté</a:t>
            </a:r>
            <a:r>
              <a:rPr lang="en-US" b="0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qu‘environ</a:t>
            </a:r>
            <a:r>
              <a:rPr lang="en-US">
                <a:solidFill>
                  <a:srgbClr val="000000"/>
                </a:solidFill>
              </a:rPr>
              <a:t> 870 millions de </a:t>
            </a:r>
            <a:r>
              <a:rPr lang="en-US" err="1">
                <a:solidFill>
                  <a:srgbClr val="000000"/>
                </a:solidFill>
              </a:rPr>
              <a:t>personnes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souffrent</a:t>
            </a:r>
            <a:r>
              <a:rPr lang="en-US">
                <a:solidFill>
                  <a:srgbClr val="000000"/>
                </a:solidFill>
              </a:rPr>
              <a:t> de famine, de malnutrition et </a:t>
            </a:r>
            <a:r>
              <a:rPr lang="en-US" err="1">
                <a:solidFill>
                  <a:srgbClr val="000000"/>
                </a:solidFill>
              </a:rPr>
              <a:t>d‘insécurité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en-US" err="1">
                <a:solidFill>
                  <a:srgbClr val="000000"/>
                </a:solidFill>
              </a:rPr>
              <a:t>difficulté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se procurer de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) . Dans les pays </a:t>
            </a:r>
            <a:r>
              <a:rPr lang="en-US" err="1">
                <a:solidFill>
                  <a:srgbClr val="000000"/>
                </a:solidFill>
              </a:rPr>
              <a:t>développés</a:t>
            </a:r>
            <a:r>
              <a:rPr lang="en-US">
                <a:solidFill>
                  <a:srgbClr val="000000"/>
                </a:solidFill>
              </a:rPr>
              <a:t>,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jetée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surconsommée</a:t>
            </a:r>
            <a:r>
              <a:rPr lang="en-US">
                <a:solidFill>
                  <a:srgbClr val="000000"/>
                </a:solidFill>
              </a:rPr>
              <a:t>, et dans les pays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développement</a:t>
            </a:r>
            <a:r>
              <a:rPr lang="en-US">
                <a:solidFill>
                  <a:srgbClr val="000000"/>
                </a:solidFill>
              </a:rPr>
              <a:t>,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perdue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cause des </a:t>
            </a:r>
            <a:r>
              <a:rPr lang="en-US" err="1">
                <a:solidFill>
                  <a:srgbClr val="000000"/>
                </a:solidFill>
              </a:rPr>
              <a:t>mauvais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moyens</a:t>
            </a:r>
            <a:r>
              <a:rPr lang="en-US">
                <a:solidFill>
                  <a:srgbClr val="000000"/>
                </a:solidFill>
              </a:rPr>
              <a:t> de stockages et de transport.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000000"/>
                </a:solidFill>
              </a:rPr>
              <a:t>La famine </a:t>
            </a:r>
            <a:r>
              <a:rPr lang="en-US" b="1" err="1">
                <a:solidFill>
                  <a:srgbClr val="000000"/>
                </a:solidFill>
              </a:rPr>
              <a:t>est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souvent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causée</a:t>
            </a:r>
            <a:r>
              <a:rPr lang="en-US" b="1">
                <a:solidFill>
                  <a:srgbClr val="000000"/>
                </a:solidFill>
              </a:rPr>
              <a:t> par le </a:t>
            </a:r>
            <a:r>
              <a:rPr lang="en-US" b="1" err="1">
                <a:solidFill>
                  <a:srgbClr val="000000"/>
                </a:solidFill>
              </a:rPr>
              <a:t>gaspillage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alimentaire</a:t>
            </a:r>
            <a:r>
              <a:rPr lang="en-US" b="1">
                <a:solidFill>
                  <a:srgbClr val="000000"/>
                </a:solidFill>
              </a:rPr>
              <a:t> et </a:t>
            </a:r>
            <a:r>
              <a:rPr lang="en-US" b="1" err="1">
                <a:solidFill>
                  <a:srgbClr val="000000"/>
                </a:solidFill>
              </a:rPr>
              <a:t>l‘inégalité</a:t>
            </a:r>
            <a:r>
              <a:rPr lang="en-US" b="1">
                <a:solidFill>
                  <a:srgbClr val="000000"/>
                </a:solidFill>
              </a:rPr>
              <a:t> de la distribution, et non par la </a:t>
            </a:r>
            <a:r>
              <a:rPr lang="en-US" b="1" err="1">
                <a:solidFill>
                  <a:srgbClr val="000000"/>
                </a:solidFill>
              </a:rPr>
              <a:t>pénurie</a:t>
            </a:r>
            <a:r>
              <a:rPr lang="en-US" b="1">
                <a:solidFill>
                  <a:srgbClr val="000000"/>
                </a:solidFill>
              </a:rPr>
              <a:t>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Posez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cette</a:t>
            </a:r>
            <a:r>
              <a:rPr lang="en-US">
                <a:solidFill>
                  <a:srgbClr val="000000"/>
                </a:solidFill>
              </a:rPr>
              <a:t> question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vos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: « </a:t>
            </a:r>
            <a:r>
              <a:rPr lang="en-US" err="1">
                <a:solidFill>
                  <a:srgbClr val="000000"/>
                </a:solidFill>
              </a:rPr>
              <a:t>combien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fois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jetez-vous</a:t>
            </a:r>
            <a:r>
              <a:rPr lang="en-US">
                <a:solidFill>
                  <a:srgbClr val="000000"/>
                </a:solidFill>
              </a:rPr>
              <a:t> de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, et que </a:t>
            </a:r>
            <a:r>
              <a:rPr lang="en-US" err="1">
                <a:solidFill>
                  <a:srgbClr val="000000"/>
                </a:solidFill>
              </a:rPr>
              <a:t>pourriez-vous</a:t>
            </a:r>
            <a:r>
              <a:rPr lang="en-US">
                <a:solidFill>
                  <a:srgbClr val="000000"/>
                </a:solidFill>
              </a:rPr>
              <a:t> faire avec </a:t>
            </a:r>
            <a:r>
              <a:rPr lang="en-US" err="1">
                <a:solidFill>
                  <a:srgbClr val="000000"/>
                </a:solidFill>
              </a:rPr>
              <a:t>cette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au lieu de la </a:t>
            </a:r>
            <a:r>
              <a:rPr lang="en-US" err="1">
                <a:solidFill>
                  <a:srgbClr val="000000"/>
                </a:solidFill>
              </a:rPr>
              <a:t>jeter</a:t>
            </a:r>
            <a:r>
              <a:rPr lang="en-US">
                <a:solidFill>
                  <a:srgbClr val="000000"/>
                </a:solidFill>
              </a:rPr>
              <a:t>? » </a:t>
            </a:r>
            <a:r>
              <a:rPr lang="en-US" err="1">
                <a:solidFill>
                  <a:srgbClr val="000000"/>
                </a:solidFill>
              </a:rPr>
              <a:t>Discutez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façons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dont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peuvent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réduire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, par </a:t>
            </a:r>
            <a:r>
              <a:rPr lang="en-US" err="1">
                <a:solidFill>
                  <a:srgbClr val="000000"/>
                </a:solidFill>
              </a:rPr>
              <a:t>exemple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préparant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commandant UNIQUEMENT </a:t>
            </a:r>
            <a:r>
              <a:rPr lang="en-US" err="1">
                <a:solidFill>
                  <a:srgbClr val="000000"/>
                </a:solidFill>
              </a:rPr>
              <a:t>ce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dont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ils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ont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besoin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faisant</a:t>
            </a:r>
            <a:r>
              <a:rPr lang="en-US">
                <a:solidFill>
                  <a:srgbClr val="000000"/>
                </a:solidFill>
              </a:rPr>
              <a:t> du </a:t>
            </a:r>
            <a:r>
              <a:rPr lang="en-US" err="1">
                <a:solidFill>
                  <a:srgbClr val="000000"/>
                </a:solidFill>
              </a:rPr>
              <a:t>compostage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conservant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restes</a:t>
            </a:r>
            <a:r>
              <a:rPr lang="en-US">
                <a:solidFill>
                  <a:srgbClr val="000000"/>
                </a:solidFill>
              </a:rPr>
              <a:t> pour les manger plus tard, etc.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L‘agriculture</a:t>
            </a:r>
            <a:r>
              <a:rPr lang="en-US">
                <a:solidFill>
                  <a:srgbClr val="000000"/>
                </a:solidFill>
              </a:rPr>
              <a:t> durable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essentielle</a:t>
            </a:r>
            <a:r>
              <a:rPr lang="en-US">
                <a:solidFill>
                  <a:srgbClr val="000000"/>
                </a:solidFill>
              </a:rPr>
              <a:t> dans </a:t>
            </a:r>
            <a:r>
              <a:rPr lang="en-US" err="1">
                <a:solidFill>
                  <a:srgbClr val="000000"/>
                </a:solidFill>
              </a:rPr>
              <a:t>l‘effort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mondial</a:t>
            </a:r>
            <a:r>
              <a:rPr lang="en-US">
                <a:solidFill>
                  <a:srgbClr val="000000"/>
                </a:solidFill>
              </a:rPr>
              <a:t> pour </a:t>
            </a:r>
            <a:r>
              <a:rPr lang="en-US" err="1">
                <a:solidFill>
                  <a:srgbClr val="000000"/>
                </a:solidFill>
              </a:rPr>
              <a:t>éradiquer</a:t>
            </a:r>
            <a:r>
              <a:rPr lang="en-US">
                <a:solidFill>
                  <a:srgbClr val="000000"/>
                </a:solidFill>
              </a:rPr>
              <a:t> la famine et la </a:t>
            </a:r>
            <a:r>
              <a:rPr lang="en-US" err="1">
                <a:solidFill>
                  <a:srgbClr val="000000"/>
                </a:solidFill>
              </a:rPr>
              <a:t>pauvreté</a:t>
            </a:r>
            <a:r>
              <a:rPr lang="en-US">
                <a:solidFill>
                  <a:srgbClr val="000000"/>
                </a:solidFill>
              </a:rPr>
              <a:t>, et la </a:t>
            </a:r>
            <a:r>
              <a:rPr lang="en-US" err="1">
                <a:solidFill>
                  <a:srgbClr val="000000"/>
                </a:solidFill>
              </a:rPr>
              <a:t>réduction</a:t>
            </a:r>
            <a:r>
              <a:rPr lang="en-US">
                <a:solidFill>
                  <a:srgbClr val="000000"/>
                </a:solidFill>
              </a:rPr>
              <a:t> du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peut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améliorer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durabilité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l‘agriculture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9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Voir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vidéoclip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Ugly Carrot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en-US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https://www.youtube.com/watch?v=EswyKGgk_Dc</a:t>
            </a:r>
            <a:r>
              <a:rPr lang="en-US">
                <a:solidFill>
                  <a:srgbClr val="000000"/>
                </a:solidFill>
              </a:rPr>
              <a:t>). Ensuite, </a:t>
            </a:r>
            <a:r>
              <a:rPr lang="en-US" err="1">
                <a:solidFill>
                  <a:srgbClr val="000000"/>
                </a:solidFill>
              </a:rPr>
              <a:t>posez</a:t>
            </a:r>
            <a:r>
              <a:rPr lang="en-US">
                <a:solidFill>
                  <a:srgbClr val="000000"/>
                </a:solidFill>
              </a:rPr>
              <a:t> les questions </a:t>
            </a:r>
            <a:r>
              <a:rPr lang="en-US" err="1">
                <a:solidFill>
                  <a:srgbClr val="000000"/>
                </a:solidFill>
              </a:rPr>
              <a:t>suivantes</a:t>
            </a:r>
            <a:r>
              <a:rPr lang="en-US">
                <a:solidFill>
                  <a:srgbClr val="000000"/>
                </a:solidFill>
              </a:rPr>
              <a:t> :</a:t>
            </a:r>
            <a:endParaRPr lang="en-US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 err="1">
                <a:solidFill>
                  <a:srgbClr val="000000"/>
                </a:solidFill>
              </a:rPr>
              <a:t>Avez-vous</a:t>
            </a:r>
            <a:r>
              <a:rPr lang="en-US">
                <a:solidFill>
                  <a:srgbClr val="000000"/>
                </a:solidFill>
              </a:rPr>
              <a:t> déjà vu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carotte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un </a:t>
            </a:r>
            <a:r>
              <a:rPr lang="en-US" err="1">
                <a:solidFill>
                  <a:srgbClr val="000000"/>
                </a:solidFill>
              </a:rPr>
              <a:t>autre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légume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difforme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l‘épicerie</a:t>
            </a:r>
            <a:r>
              <a:rPr lang="en-US">
                <a:solidFill>
                  <a:srgbClr val="000000"/>
                </a:solidFill>
              </a:rPr>
              <a:t>?</a:t>
            </a:r>
            <a:endParaRPr lang="en-US"/>
          </a:p>
          <a:p>
            <a:pPr marL="0" lvl="0" indent="-762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Char char="•"/>
            </a:pPr>
            <a:r>
              <a:rPr lang="en-US">
                <a:solidFill>
                  <a:srgbClr val="000000"/>
                </a:solidFill>
              </a:rPr>
              <a:t>Si </a:t>
            </a:r>
            <a:r>
              <a:rPr lang="en-US" err="1">
                <a:solidFill>
                  <a:srgbClr val="000000"/>
                </a:solidFill>
              </a:rPr>
              <a:t>vous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voyiez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cette</a:t>
            </a:r>
            <a:r>
              <a:rPr lang="en-US">
                <a:solidFill>
                  <a:srgbClr val="000000"/>
                </a:solidFill>
              </a:rPr>
              <a:t> carotte (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un fruit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légume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difforme</a:t>
            </a:r>
            <a:r>
              <a:rPr lang="en-US">
                <a:solidFill>
                  <a:srgbClr val="000000"/>
                </a:solidFill>
              </a:rPr>
              <a:t>), </a:t>
            </a:r>
            <a:r>
              <a:rPr lang="en-US" err="1">
                <a:solidFill>
                  <a:srgbClr val="000000"/>
                </a:solidFill>
              </a:rPr>
              <a:t>l‘achèteriez-vous</a:t>
            </a:r>
            <a:r>
              <a:rPr lang="en-US">
                <a:solidFill>
                  <a:srgbClr val="000000"/>
                </a:solidFill>
              </a:rPr>
              <a:t>? </a:t>
            </a:r>
            <a:r>
              <a:rPr lang="en-US" err="1">
                <a:solidFill>
                  <a:srgbClr val="000000"/>
                </a:solidFill>
              </a:rPr>
              <a:t>Pourquoi</a:t>
            </a:r>
            <a:r>
              <a:rPr lang="en-US">
                <a:solidFill>
                  <a:srgbClr val="000000"/>
                </a:solidFill>
              </a:rPr>
              <a:t>? </a:t>
            </a:r>
            <a:r>
              <a:rPr lang="en-US" err="1">
                <a:solidFill>
                  <a:srgbClr val="000000"/>
                </a:solidFill>
              </a:rPr>
              <a:t>Pourquoi</a:t>
            </a:r>
            <a:r>
              <a:rPr lang="en-US">
                <a:solidFill>
                  <a:srgbClr val="000000"/>
                </a:solidFill>
              </a:rPr>
              <a:t> pas? </a:t>
            </a:r>
            <a:r>
              <a:rPr lang="en-US" err="1">
                <a:solidFill>
                  <a:srgbClr val="000000"/>
                </a:solidFill>
              </a:rPr>
              <a:t>Payeriez-vous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même</a:t>
            </a:r>
            <a:r>
              <a:rPr lang="en-US">
                <a:solidFill>
                  <a:srgbClr val="000000"/>
                </a:solidFill>
              </a:rPr>
              <a:t> prix pour un </a:t>
            </a:r>
            <a:r>
              <a:rPr lang="en-US" err="1">
                <a:solidFill>
                  <a:srgbClr val="000000"/>
                </a:solidFill>
              </a:rPr>
              <a:t>légume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moche</a:t>
            </a:r>
            <a:r>
              <a:rPr lang="en-US">
                <a:solidFill>
                  <a:srgbClr val="000000"/>
                </a:solidFill>
              </a:rPr>
              <a:t> que pour un </a:t>
            </a:r>
            <a:r>
              <a:rPr lang="en-US" err="1">
                <a:solidFill>
                  <a:srgbClr val="000000"/>
                </a:solidFill>
              </a:rPr>
              <a:t>légume</a:t>
            </a:r>
            <a:r>
              <a:rPr lang="en-US">
                <a:solidFill>
                  <a:srgbClr val="000000"/>
                </a:solidFill>
              </a:rPr>
              <a:t> normal?</a:t>
            </a:r>
            <a:endParaRPr lang="en-US"/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aux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: « </a:t>
            </a:r>
            <a:r>
              <a:rPr lang="en-US" b="1">
                <a:solidFill>
                  <a:srgbClr val="000000"/>
                </a:solidFill>
              </a:rPr>
              <a:t>quelle </a:t>
            </a:r>
            <a:r>
              <a:rPr lang="en-US" b="1" err="1">
                <a:solidFill>
                  <a:srgbClr val="000000"/>
                </a:solidFill>
              </a:rPr>
              <a:t>est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l’incidence</a:t>
            </a:r>
            <a:r>
              <a:rPr lang="en-US" b="1">
                <a:solidFill>
                  <a:srgbClr val="000000"/>
                </a:solidFill>
              </a:rPr>
              <a:t> du </a:t>
            </a:r>
            <a:r>
              <a:rPr lang="en-US" b="1" err="1">
                <a:solidFill>
                  <a:srgbClr val="000000"/>
                </a:solidFill>
              </a:rPr>
              <a:t>gaspillage</a:t>
            </a:r>
            <a:r>
              <a:rPr lang="en-US" b="1">
                <a:solidFill>
                  <a:srgbClr val="000000"/>
                </a:solidFill>
              </a:rPr>
              <a:t> </a:t>
            </a:r>
            <a:r>
              <a:rPr lang="en-US" b="1" err="1">
                <a:solidFill>
                  <a:srgbClr val="000000"/>
                </a:solidFill>
              </a:rPr>
              <a:t>alimentaire</a:t>
            </a:r>
            <a:r>
              <a:rPr lang="en-US" b="1">
                <a:solidFill>
                  <a:srgbClr val="000000"/>
                </a:solidFill>
              </a:rPr>
              <a:t> sur le </a:t>
            </a:r>
            <a:r>
              <a:rPr lang="en-US" b="1" err="1">
                <a:solidFill>
                  <a:srgbClr val="000000"/>
                </a:solidFill>
              </a:rPr>
              <a:t>développement</a:t>
            </a:r>
            <a:r>
              <a:rPr lang="en-US" b="1">
                <a:solidFill>
                  <a:srgbClr val="000000"/>
                </a:solidFill>
              </a:rPr>
              <a:t> durable et la famine</a:t>
            </a:r>
            <a:r>
              <a:rPr lang="en-US">
                <a:solidFill>
                  <a:srgbClr val="000000"/>
                </a:solidFill>
              </a:rPr>
              <a:t>? »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Les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associeront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probablement</a:t>
            </a:r>
            <a:r>
              <a:rPr lang="en-US">
                <a:solidFill>
                  <a:srgbClr val="000000"/>
                </a:solidFill>
              </a:rPr>
              <a:t> le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la famine et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reconnaîtront</a:t>
            </a:r>
            <a:r>
              <a:rPr lang="en-US">
                <a:solidFill>
                  <a:srgbClr val="000000"/>
                </a:solidFill>
              </a:rPr>
              <a:t> les implications </a:t>
            </a:r>
            <a:r>
              <a:rPr lang="en-US" err="1">
                <a:solidFill>
                  <a:srgbClr val="000000"/>
                </a:solidFill>
              </a:rPr>
              <a:t>morales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économiques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sociales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err="1">
                <a:solidFill>
                  <a:srgbClr val="000000"/>
                </a:solidFill>
              </a:rPr>
              <a:t>Guidez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avec des questions pour les aider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reconnaître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aussi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l‘incidence</a:t>
            </a:r>
            <a:r>
              <a:rPr lang="en-US">
                <a:solidFill>
                  <a:srgbClr val="000000"/>
                </a:solidFill>
              </a:rPr>
              <a:t> du 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sur </a:t>
            </a:r>
            <a:r>
              <a:rPr lang="en-US" err="1">
                <a:solidFill>
                  <a:srgbClr val="000000"/>
                </a:solidFill>
              </a:rPr>
              <a:t>notre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environnement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nos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ressources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naturelles</a:t>
            </a:r>
            <a:r>
              <a:rPr lang="en-US">
                <a:solidFill>
                  <a:srgbClr val="000000"/>
                </a:solidFill>
              </a:rPr>
              <a:t>. 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Demandez</a:t>
            </a:r>
            <a:r>
              <a:rPr lang="en-US">
                <a:solidFill>
                  <a:srgbClr val="000000"/>
                </a:solidFill>
              </a:rPr>
              <a:t> : « mis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part la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elle-même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qu‘est-ce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est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gaspillé</a:t>
            </a:r>
            <a:r>
              <a:rPr lang="en-US">
                <a:solidFill>
                  <a:srgbClr val="000000"/>
                </a:solidFill>
              </a:rPr>
              <a:t>? »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80560"/>
            <a:ext cx="5791200" cy="466344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err="1">
                <a:solidFill>
                  <a:srgbClr val="000000"/>
                </a:solidFill>
              </a:rPr>
              <a:t>Faites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petite séance de </a:t>
            </a:r>
            <a:r>
              <a:rPr lang="en-US" err="1">
                <a:solidFill>
                  <a:srgbClr val="000000"/>
                </a:solidFill>
              </a:rPr>
              <a:t>remue-méninges</a:t>
            </a:r>
            <a:r>
              <a:rPr lang="en-US">
                <a:solidFill>
                  <a:srgbClr val="000000"/>
                </a:solidFill>
              </a:rPr>
              <a:t> sur les </a:t>
            </a:r>
            <a:r>
              <a:rPr lang="en-US" err="1">
                <a:solidFill>
                  <a:srgbClr val="000000"/>
                </a:solidFill>
              </a:rPr>
              <a:t>éventuels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problèmes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pourraient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surgir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lorsque</a:t>
            </a:r>
            <a:r>
              <a:rPr lang="en-US">
                <a:solidFill>
                  <a:srgbClr val="000000"/>
                </a:solidFill>
              </a:rPr>
              <a:t> la population d‘un pays a </a:t>
            </a:r>
            <a:r>
              <a:rPr lang="en-US" err="1">
                <a:solidFill>
                  <a:srgbClr val="000000"/>
                </a:solidFill>
              </a:rPr>
              <a:t>faim</a:t>
            </a:r>
            <a:r>
              <a:rPr lang="en-US">
                <a:solidFill>
                  <a:srgbClr val="000000"/>
                </a:solidFill>
              </a:rPr>
              <a:t> (malnutrition et </a:t>
            </a:r>
            <a:r>
              <a:rPr lang="en-US" err="1">
                <a:solidFill>
                  <a:srgbClr val="000000"/>
                </a:solidFill>
              </a:rPr>
              <a:t>risques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sanitaires</a:t>
            </a:r>
            <a:r>
              <a:rPr lang="en-US">
                <a:solidFill>
                  <a:srgbClr val="000000"/>
                </a:solidFill>
              </a:rPr>
              <a:t>, violence et vol, </a:t>
            </a:r>
            <a:r>
              <a:rPr lang="en-US" err="1">
                <a:solidFill>
                  <a:srgbClr val="000000"/>
                </a:solidFill>
              </a:rPr>
              <a:t>vulnérabilité</a:t>
            </a:r>
            <a:r>
              <a:rPr lang="en-US">
                <a:solidFill>
                  <a:srgbClr val="000000"/>
                </a:solidFill>
              </a:rPr>
              <a:t> aux </a:t>
            </a:r>
            <a:r>
              <a:rPr lang="en-US" err="1">
                <a:solidFill>
                  <a:srgbClr val="000000"/>
                </a:solidFill>
              </a:rPr>
              <a:t>marchés</a:t>
            </a:r>
            <a:r>
              <a:rPr lang="en-US">
                <a:solidFill>
                  <a:srgbClr val="000000"/>
                </a:solidFill>
              </a:rPr>
              <a:t> et au stockage, </a:t>
            </a:r>
            <a:r>
              <a:rPr lang="en-US" err="1">
                <a:solidFill>
                  <a:srgbClr val="000000"/>
                </a:solidFill>
              </a:rPr>
              <a:t>baisse</a:t>
            </a:r>
            <a:r>
              <a:rPr lang="en-US">
                <a:solidFill>
                  <a:srgbClr val="000000"/>
                </a:solidFill>
              </a:rPr>
              <a:t> de la </a:t>
            </a:r>
            <a:r>
              <a:rPr lang="en-US" err="1">
                <a:solidFill>
                  <a:srgbClr val="000000"/>
                </a:solidFill>
              </a:rPr>
              <a:t>fréquentation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scolaire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détresse</a:t>
            </a:r>
            <a:r>
              <a:rPr lang="en-US">
                <a:solidFill>
                  <a:srgbClr val="000000"/>
                </a:solidFill>
              </a:rPr>
              <a:t> politique/corruption, </a:t>
            </a:r>
            <a:r>
              <a:rPr lang="en-US" err="1">
                <a:solidFill>
                  <a:srgbClr val="000000"/>
                </a:solidFill>
              </a:rPr>
              <a:t>déclin</a:t>
            </a:r>
            <a:r>
              <a:rPr lang="en-US">
                <a:solidFill>
                  <a:srgbClr val="000000"/>
                </a:solidFill>
              </a:rPr>
              <a:t> des infrastructures, </a:t>
            </a:r>
            <a:r>
              <a:rPr lang="en-US" err="1">
                <a:solidFill>
                  <a:srgbClr val="000000"/>
                </a:solidFill>
              </a:rPr>
              <a:t>baisse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investissements</a:t>
            </a:r>
            <a:r>
              <a:rPr lang="en-US">
                <a:solidFill>
                  <a:srgbClr val="000000"/>
                </a:solidFill>
              </a:rPr>
              <a:t> dans la </a:t>
            </a:r>
            <a:r>
              <a:rPr lang="en-US" err="1">
                <a:solidFill>
                  <a:srgbClr val="000000"/>
                </a:solidFill>
              </a:rPr>
              <a:t>technologie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l‘innovation</a:t>
            </a:r>
            <a:r>
              <a:rPr lang="en-US">
                <a:solidFill>
                  <a:srgbClr val="000000"/>
                </a:solidFill>
              </a:rPr>
              <a:t> et </a:t>
            </a:r>
            <a:r>
              <a:rPr lang="en-US" err="1">
                <a:solidFill>
                  <a:srgbClr val="000000"/>
                </a:solidFill>
              </a:rPr>
              <a:t>risque</a:t>
            </a:r>
            <a:r>
              <a:rPr lang="en-US">
                <a:solidFill>
                  <a:srgbClr val="000000"/>
                </a:solidFill>
              </a:rPr>
              <a:t> de pratiques non durables dans les </a:t>
            </a:r>
            <a:r>
              <a:rPr lang="en-US" err="1">
                <a:solidFill>
                  <a:srgbClr val="000000"/>
                </a:solidFill>
              </a:rPr>
              <a:t>différentes</a:t>
            </a:r>
            <a:r>
              <a:rPr lang="en-US">
                <a:solidFill>
                  <a:srgbClr val="000000"/>
                </a:solidFill>
              </a:rPr>
              <a:t> industries) et </a:t>
            </a:r>
            <a:r>
              <a:rPr lang="en-US" err="1">
                <a:solidFill>
                  <a:srgbClr val="000000"/>
                </a:solidFill>
              </a:rPr>
              <a:t>écrivez</a:t>
            </a:r>
            <a:r>
              <a:rPr lang="en-US">
                <a:solidFill>
                  <a:srgbClr val="000000"/>
                </a:solidFill>
              </a:rPr>
              <a:t> les </a:t>
            </a:r>
            <a:r>
              <a:rPr lang="en-US" err="1">
                <a:solidFill>
                  <a:srgbClr val="000000"/>
                </a:solidFill>
              </a:rPr>
              <a:t>problèmes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nommés</a:t>
            </a:r>
            <a:r>
              <a:rPr lang="en-US">
                <a:solidFill>
                  <a:srgbClr val="000000"/>
                </a:solidFill>
              </a:rPr>
              <a:t> au tableau. </a:t>
            </a:r>
            <a:br>
              <a:rPr lang="en-US">
                <a:solidFill>
                  <a:srgbClr val="000000"/>
                </a:solidFill>
              </a:rPr>
            </a:br>
            <a:br>
              <a:rPr lang="en-US">
                <a:solidFill>
                  <a:srgbClr val="000000"/>
                </a:solidFill>
              </a:rPr>
            </a:br>
            <a:r>
              <a:rPr lang="en-US" err="1">
                <a:solidFill>
                  <a:srgbClr val="000000"/>
                </a:solidFill>
              </a:rPr>
              <a:t>Faites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petite séance de </a:t>
            </a:r>
            <a:r>
              <a:rPr lang="en-US" err="1">
                <a:solidFill>
                  <a:srgbClr val="000000"/>
                </a:solidFill>
              </a:rPr>
              <a:t>remue-méninges</a:t>
            </a:r>
            <a:r>
              <a:rPr lang="en-US">
                <a:solidFill>
                  <a:srgbClr val="000000"/>
                </a:solidFill>
              </a:rPr>
              <a:t> sur les </a:t>
            </a:r>
            <a:r>
              <a:rPr lang="en-US" err="1">
                <a:solidFill>
                  <a:srgbClr val="000000"/>
                </a:solidFill>
              </a:rPr>
              <a:t>éventuels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problèmes</a:t>
            </a:r>
            <a:r>
              <a:rPr lang="en-US">
                <a:solidFill>
                  <a:srgbClr val="000000"/>
                </a:solidFill>
              </a:rPr>
              <a:t> qui </a:t>
            </a:r>
            <a:r>
              <a:rPr lang="en-US" err="1">
                <a:solidFill>
                  <a:srgbClr val="000000"/>
                </a:solidFill>
              </a:rPr>
              <a:t>pourraient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surgir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lorsqu‘un</a:t>
            </a:r>
            <a:r>
              <a:rPr lang="en-US">
                <a:solidFill>
                  <a:srgbClr val="000000"/>
                </a:solidFill>
              </a:rPr>
              <a:t> pays a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surabondance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en-US" err="1">
                <a:solidFill>
                  <a:srgbClr val="000000"/>
                </a:solidFill>
              </a:rPr>
              <a:t>gaspillage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d‘aliments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qualité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obésité</a:t>
            </a:r>
            <a:r>
              <a:rPr lang="en-US">
                <a:solidFill>
                  <a:srgbClr val="000000"/>
                </a:solidFill>
              </a:rPr>
              <a:t>, augmentation de </a:t>
            </a:r>
            <a:r>
              <a:rPr lang="en-US" err="1">
                <a:solidFill>
                  <a:srgbClr val="000000"/>
                </a:solidFill>
              </a:rPr>
              <a:t>l‘apport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calorique</a:t>
            </a:r>
            <a:r>
              <a:rPr lang="en-US">
                <a:solidFill>
                  <a:srgbClr val="000000"/>
                </a:solidFill>
              </a:rPr>
              <a:t> [</a:t>
            </a:r>
            <a:r>
              <a:rPr lang="en-US" err="1">
                <a:solidFill>
                  <a:srgbClr val="000000"/>
                </a:solidFill>
              </a:rPr>
              <a:t>repas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copieux</a:t>
            </a:r>
            <a:r>
              <a:rPr lang="en-US">
                <a:solidFill>
                  <a:srgbClr val="000000"/>
                </a:solidFill>
              </a:rPr>
              <a:t>], augmentation des régimes </a:t>
            </a:r>
            <a:r>
              <a:rPr lang="en-US" err="1">
                <a:solidFill>
                  <a:srgbClr val="000000"/>
                </a:solidFill>
              </a:rPr>
              <a:t>alimentaires</a:t>
            </a:r>
            <a:r>
              <a:rPr lang="en-US">
                <a:solidFill>
                  <a:srgbClr val="000000"/>
                </a:solidFill>
              </a:rPr>
              <a:t> de type occidental, </a:t>
            </a:r>
            <a:r>
              <a:rPr lang="en-US" err="1">
                <a:solidFill>
                  <a:srgbClr val="000000"/>
                </a:solidFill>
              </a:rPr>
              <a:t>désir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nourriture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provenant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d‘ailleurs</a:t>
            </a:r>
            <a:r>
              <a:rPr lang="en-US">
                <a:solidFill>
                  <a:srgbClr val="000000"/>
                </a:solidFill>
              </a:rPr>
              <a:t> [augmentation des </a:t>
            </a:r>
            <a:r>
              <a:rPr lang="en-US" err="1">
                <a:solidFill>
                  <a:srgbClr val="000000"/>
                </a:solidFill>
              </a:rPr>
              <a:t>marchés</a:t>
            </a:r>
            <a:r>
              <a:rPr lang="en-US">
                <a:solidFill>
                  <a:srgbClr val="000000"/>
                </a:solidFill>
              </a:rPr>
              <a:t>, infrastructures], </a:t>
            </a:r>
            <a:r>
              <a:rPr lang="en-US" err="1">
                <a:solidFill>
                  <a:srgbClr val="000000"/>
                </a:solidFill>
              </a:rPr>
              <a:t>urbanisation</a:t>
            </a:r>
            <a:r>
              <a:rPr lang="en-US">
                <a:solidFill>
                  <a:srgbClr val="000000"/>
                </a:solidFill>
              </a:rPr>
              <a:t> de la population </a:t>
            </a:r>
            <a:r>
              <a:rPr lang="en-US" err="1">
                <a:solidFill>
                  <a:srgbClr val="000000"/>
                </a:solidFill>
              </a:rPr>
              <a:t>entraînant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potentiellement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une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déconnexion</a:t>
            </a:r>
            <a:r>
              <a:rPr lang="en-US">
                <a:solidFill>
                  <a:srgbClr val="000000"/>
                </a:solidFill>
              </a:rPr>
              <a:t> avec la vie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ferme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l‘influence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demandes</a:t>
            </a:r>
            <a:r>
              <a:rPr lang="en-US">
                <a:solidFill>
                  <a:srgbClr val="000000"/>
                </a:solidFill>
              </a:rPr>
              <a:t> et des perspectives des </a:t>
            </a:r>
            <a:r>
              <a:rPr lang="en-US" err="1">
                <a:solidFill>
                  <a:srgbClr val="000000"/>
                </a:solidFill>
              </a:rPr>
              <a:t>consommateurs</a:t>
            </a:r>
            <a:r>
              <a:rPr lang="en-US">
                <a:solidFill>
                  <a:srgbClr val="000000"/>
                </a:solidFill>
              </a:rPr>
              <a:t> sur la </a:t>
            </a:r>
            <a:r>
              <a:rPr lang="en-US" err="1">
                <a:solidFill>
                  <a:srgbClr val="000000"/>
                </a:solidFill>
              </a:rPr>
              <a:t>chaîne</a:t>
            </a:r>
            <a:r>
              <a:rPr lang="en-US">
                <a:solidFill>
                  <a:srgbClr val="000000"/>
                </a:solidFill>
              </a:rPr>
              <a:t> de </a:t>
            </a:r>
            <a:r>
              <a:rPr lang="en-US" err="1">
                <a:solidFill>
                  <a:srgbClr val="000000"/>
                </a:solidFill>
              </a:rPr>
              <a:t>valeur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 [aliments </a:t>
            </a:r>
            <a:r>
              <a:rPr lang="en-US" err="1">
                <a:solidFill>
                  <a:srgbClr val="000000"/>
                </a:solidFill>
              </a:rPr>
              <a:t>génétiquement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modifiés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biologiques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animaux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élevés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liberté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en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étable</a:t>
            </a:r>
            <a:r>
              <a:rPr lang="en-US">
                <a:solidFill>
                  <a:srgbClr val="000000"/>
                </a:solidFill>
              </a:rPr>
              <a:t>, herbicides, pesticides, </a:t>
            </a:r>
            <a:r>
              <a:rPr lang="en-US" err="1">
                <a:solidFill>
                  <a:srgbClr val="000000"/>
                </a:solidFill>
              </a:rPr>
              <a:t>étiquettes</a:t>
            </a:r>
            <a:r>
              <a:rPr lang="en-US">
                <a:solidFill>
                  <a:srgbClr val="000000"/>
                </a:solidFill>
              </a:rPr>
              <a:t> des aliments, </a:t>
            </a:r>
            <a:r>
              <a:rPr lang="en-US" err="1">
                <a:solidFill>
                  <a:srgbClr val="000000"/>
                </a:solidFill>
              </a:rPr>
              <a:t>traçabilité</a:t>
            </a:r>
            <a:r>
              <a:rPr lang="en-US">
                <a:solidFill>
                  <a:srgbClr val="000000"/>
                </a:solidFill>
              </a:rPr>
              <a:t> du pays </a:t>
            </a:r>
            <a:r>
              <a:rPr lang="en-US" err="1">
                <a:solidFill>
                  <a:srgbClr val="000000"/>
                </a:solidFill>
              </a:rPr>
              <a:t>d‘origine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soins</a:t>
            </a:r>
            <a:r>
              <a:rPr lang="en-US">
                <a:solidFill>
                  <a:srgbClr val="000000"/>
                </a:solidFill>
              </a:rPr>
              <a:t> aux </a:t>
            </a:r>
            <a:r>
              <a:rPr lang="en-US" err="1">
                <a:solidFill>
                  <a:srgbClr val="000000"/>
                </a:solidFill>
              </a:rPr>
              <a:t>animaux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préparation</a:t>
            </a:r>
            <a:r>
              <a:rPr lang="en-US">
                <a:solidFill>
                  <a:srgbClr val="000000"/>
                </a:solidFill>
              </a:rPr>
              <a:t> des aliments, </a:t>
            </a:r>
            <a:r>
              <a:rPr lang="en-US" err="1">
                <a:solidFill>
                  <a:srgbClr val="000000"/>
                </a:solidFill>
              </a:rPr>
              <a:t>hygiène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emballage</a:t>
            </a:r>
            <a:r>
              <a:rPr lang="en-US">
                <a:solidFill>
                  <a:srgbClr val="000000"/>
                </a:solidFill>
              </a:rPr>
              <a:t>, </a:t>
            </a:r>
            <a:r>
              <a:rPr lang="en-US" err="1">
                <a:solidFill>
                  <a:srgbClr val="000000"/>
                </a:solidFill>
              </a:rPr>
              <a:t>conservateurs</a:t>
            </a:r>
            <a:r>
              <a:rPr lang="en-US">
                <a:solidFill>
                  <a:srgbClr val="000000"/>
                </a:solidFill>
              </a:rPr>
              <a:t>, etc.]).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Questions </a:t>
            </a:r>
            <a:r>
              <a:rPr lang="en-US" err="1">
                <a:solidFill>
                  <a:srgbClr val="000000"/>
                </a:solidFill>
              </a:rPr>
              <a:t>facultatives</a:t>
            </a:r>
            <a:r>
              <a:rPr lang="en-US">
                <a:solidFill>
                  <a:srgbClr val="000000"/>
                </a:solidFill>
              </a:rPr>
              <a:t> pour les </a:t>
            </a:r>
            <a:r>
              <a:rPr lang="en-US" err="1">
                <a:solidFill>
                  <a:srgbClr val="000000"/>
                </a:solidFill>
              </a:rPr>
              <a:t>élèves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années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supérieures</a:t>
            </a:r>
            <a:r>
              <a:rPr lang="en-US">
                <a:solidFill>
                  <a:srgbClr val="000000"/>
                </a:solidFill>
              </a:rPr>
              <a:t> : Comment les </a:t>
            </a:r>
            <a:r>
              <a:rPr lang="en-US" err="1">
                <a:solidFill>
                  <a:srgbClr val="000000"/>
                </a:solidFill>
              </a:rPr>
              <a:t>gouvernements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peuvent-ils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contribuer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la </a:t>
            </a:r>
            <a:r>
              <a:rPr lang="en-US" err="1">
                <a:solidFill>
                  <a:srgbClr val="000000"/>
                </a:solidFill>
              </a:rPr>
              <a:t>sécurité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alimentaire</a:t>
            </a:r>
            <a:r>
              <a:rPr lang="en-US">
                <a:solidFill>
                  <a:srgbClr val="000000"/>
                </a:solidFill>
              </a:rPr>
              <a:t>? (Les </a:t>
            </a:r>
            <a:r>
              <a:rPr lang="en-US" err="1">
                <a:solidFill>
                  <a:srgbClr val="000000"/>
                </a:solidFill>
              </a:rPr>
              <a:t>gouvernements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peuvent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fournir</a:t>
            </a:r>
            <a:r>
              <a:rPr lang="en-US">
                <a:solidFill>
                  <a:srgbClr val="000000"/>
                </a:solidFill>
              </a:rPr>
              <a:t> des </a:t>
            </a:r>
            <a:r>
              <a:rPr lang="en-US" err="1">
                <a:solidFill>
                  <a:srgbClr val="000000"/>
                </a:solidFill>
              </a:rPr>
              <a:t>réglementations</a:t>
            </a:r>
            <a:r>
              <a:rPr lang="en-US">
                <a:solidFill>
                  <a:srgbClr val="000000"/>
                </a:solidFill>
              </a:rPr>
              <a:t>, des politiques, des </a:t>
            </a:r>
            <a:r>
              <a:rPr lang="en-US" err="1">
                <a:solidFill>
                  <a:srgbClr val="000000"/>
                </a:solidFill>
              </a:rPr>
              <a:t>programmes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d‘éducation</a:t>
            </a:r>
            <a:r>
              <a:rPr lang="en-US">
                <a:solidFill>
                  <a:srgbClr val="000000"/>
                </a:solidFill>
              </a:rPr>
              <a:t>, des </a:t>
            </a:r>
            <a:r>
              <a:rPr lang="en-US" err="1">
                <a:solidFill>
                  <a:srgbClr val="000000"/>
                </a:solidFill>
              </a:rPr>
              <a:t>prêts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à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faible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taux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d‘intérêt</a:t>
            </a:r>
            <a:r>
              <a:rPr lang="en-US">
                <a:solidFill>
                  <a:srgbClr val="000000"/>
                </a:solidFill>
              </a:rPr>
              <a:t>, des </a:t>
            </a:r>
            <a:r>
              <a:rPr lang="en-US" err="1">
                <a:solidFill>
                  <a:srgbClr val="000000"/>
                </a:solidFill>
              </a:rPr>
              <a:t>investissements</a:t>
            </a:r>
            <a:r>
              <a:rPr lang="en-US">
                <a:solidFill>
                  <a:srgbClr val="000000"/>
                </a:solidFill>
              </a:rPr>
              <a:t> dans la recherche et le </a:t>
            </a:r>
            <a:r>
              <a:rPr lang="en-US" err="1">
                <a:solidFill>
                  <a:srgbClr val="000000"/>
                </a:solidFill>
              </a:rPr>
              <a:t>développement</a:t>
            </a:r>
            <a:r>
              <a:rPr lang="en-US">
                <a:solidFill>
                  <a:srgbClr val="000000"/>
                </a:solidFill>
              </a:rPr>
              <a:t>, et </a:t>
            </a:r>
            <a:r>
              <a:rPr lang="en-US" err="1">
                <a:solidFill>
                  <a:srgbClr val="000000"/>
                </a:solidFill>
              </a:rPr>
              <a:t>partager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leurs</a:t>
            </a:r>
            <a:r>
              <a:rPr lang="en-US">
                <a:solidFill>
                  <a:srgbClr val="000000"/>
                </a:solidFill>
              </a:rPr>
              <a:t> pratiques avec </a:t>
            </a:r>
            <a:r>
              <a:rPr lang="en-US" err="1">
                <a:solidFill>
                  <a:srgbClr val="000000"/>
                </a:solidFill>
              </a:rPr>
              <a:t>d‘autres</a:t>
            </a:r>
            <a:r>
              <a:rPr lang="en-US">
                <a:solidFill>
                  <a:srgbClr val="000000"/>
                </a:solidFill>
              </a:rPr>
              <a:t> pays). Que se passe-t-il </a:t>
            </a:r>
            <a:r>
              <a:rPr lang="en-US" err="1">
                <a:solidFill>
                  <a:srgbClr val="000000"/>
                </a:solidFill>
              </a:rPr>
              <a:t>lorsqu‘il</a:t>
            </a:r>
            <a:r>
              <a:rPr lang="en-US">
                <a:solidFill>
                  <a:srgbClr val="000000"/>
                </a:solidFill>
              </a:rPr>
              <a:t> y a de la corruption au sein du </a:t>
            </a:r>
            <a:r>
              <a:rPr lang="en-US" err="1">
                <a:solidFill>
                  <a:srgbClr val="000000"/>
                </a:solidFill>
              </a:rPr>
              <a:t>gouvernement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err="1">
                <a:solidFill>
                  <a:srgbClr val="000000"/>
                </a:solidFill>
              </a:rPr>
              <a:t>ou</a:t>
            </a:r>
            <a:r>
              <a:rPr lang="en-US">
                <a:solidFill>
                  <a:srgbClr val="000000"/>
                </a:solidFill>
              </a:rPr>
              <a:t> un immense </a:t>
            </a:r>
            <a:r>
              <a:rPr lang="en-US" err="1">
                <a:solidFill>
                  <a:srgbClr val="000000"/>
                </a:solidFill>
              </a:rPr>
              <a:t>fossé</a:t>
            </a:r>
            <a:r>
              <a:rPr lang="en-US">
                <a:solidFill>
                  <a:srgbClr val="000000"/>
                </a:solidFill>
              </a:rPr>
              <a:t> entre les riches et les </a:t>
            </a:r>
            <a:r>
              <a:rPr lang="en-US" err="1">
                <a:solidFill>
                  <a:srgbClr val="000000"/>
                </a:solidFill>
              </a:rPr>
              <a:t>pauvres</a:t>
            </a:r>
            <a:r>
              <a:rPr lang="en-US">
                <a:solidFill>
                  <a:srgbClr val="000000"/>
                </a:solidFill>
              </a:rPr>
              <a:t>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8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529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A59FA-31FD-415D-91B3-8D46453FB6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4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6463"/>
            <a:ext cx="8458200" cy="2939559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5B5EA6-F62F-3B95-8EBC-2F285C206D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5145"/>
            <a:ext cx="9144000" cy="11481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B64377-9482-C061-3B6B-30165130F38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D20620-6707-5465-3C5E-6B3377BF12F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50100" y="189075"/>
            <a:ext cx="7747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96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554BE7-564F-B484-E977-A67927D19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26B311C-E955-EA1D-29C0-32B3A26CE8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728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25056B-4A5B-8E10-C786-0A1680FA84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4668E-3FFC-48E0-57B7-3B4A697B79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98FB6-D17B-C208-15F4-4C0DCB7A14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8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6881" y="174081"/>
            <a:ext cx="939061" cy="157149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FC0D98-243E-F8DC-4C9B-ED4666134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906B9-8477-387A-9205-6BE4A6283A6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0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5131" y="79288"/>
            <a:ext cx="1826029" cy="1656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0AC96-AC12-1D79-F1FA-13F9EA1B9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8CBB7-AB9D-9B2E-F9F9-5FF3209692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80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630" y="3356570"/>
            <a:ext cx="2185666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263FF8-B2BC-D584-F4B6-19E544BDD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8C8570-41CC-835E-7003-AFAA09B482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7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01" y="3356570"/>
            <a:ext cx="1850124" cy="10551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DD7BA-D4C6-5ADC-9C77-B7DB4F62A1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1E231-45A5-A2CD-7A57-63DAAFCA0F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9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16C769-5600-8978-E438-F532153E9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5634" y="151587"/>
            <a:ext cx="1902062" cy="2090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5398F-6156-C1E0-0204-3C7797DDE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1707" y="205979"/>
            <a:ext cx="8315093" cy="857250"/>
          </a:xfrm>
        </p:spPr>
        <p:txBody>
          <a:bodyPr/>
          <a:lstStyle>
            <a:lvl1pPr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7E611-7614-7CE9-4816-58D7A1E66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00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8B54A1-053A-30C0-00A9-7A9EDD04A6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06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037339A-DA2A-5C6B-52C2-2476F1477B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EC58E5A6-B45D-C2AC-06BB-EE8FAE77B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151124-2CA7-D7C5-8384-98F2DC23B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1D28890-AE73-EFE5-7333-2BDF7F456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A723A-6B89-F6E6-CD00-109269927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7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220716-C980-5633-80BA-2C8A5D1789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3660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0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4B1AB0-3DED-4190-10B4-07A7FB26CE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95991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FE9488D-801E-8016-C272-EE762F77E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70463"/>
            <a:ext cx="8458200" cy="857250"/>
          </a:xfrm>
        </p:spPr>
        <p:txBody>
          <a:bodyPr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ACB82E-F258-2D36-921D-6FDB2D0CEE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1540C7-7496-9DEA-07D6-CFD9E89180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71"/>
            <a:ext cx="9144000" cy="859221"/>
          </a:xfrm>
          <a:prstGeom prst="rect">
            <a:avLst/>
          </a:prstGeom>
        </p:spPr>
      </p:pic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390942D9-E3CC-56DC-C5E2-B9ED040785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608" y="1620783"/>
            <a:ext cx="5268393" cy="21876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73C061-6EFE-60AB-5FF9-4EF635ED7F3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4048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61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3131AA17-504B-A55E-0486-8D315EEF3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A992B6-589B-B84B-FD3B-DEFC9D2A18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857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moon, astronomical object, orange, astronomy&#10;&#10;Description automatically generated">
            <a:extLst>
              <a:ext uri="{FF2B5EF4-FFF2-40B4-BE49-F238E27FC236}">
                <a16:creationId xmlns:a16="http://schemas.microsoft.com/office/drawing/2014/main" id="{1D693B39-56E5-D828-AA5B-55A6611BEA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60301"/>
            <a:ext cx="4121398" cy="1683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311BA-F1E9-BFAA-FAA9-8C6B4DB21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3"/>
          <a:stretch/>
        </p:blipFill>
        <p:spPr>
          <a:xfrm>
            <a:off x="0" y="209437"/>
            <a:ext cx="3858767" cy="7990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AECB7FC-BF0B-0027-8F59-23457E616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16A8A06-4E45-3D24-821F-A3676B86C9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810265-33FD-0DB5-85D4-80C33A734C3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75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9437"/>
            <a:ext cx="7772398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13BBBD-4B10-8B7A-E8B3-3293AD225C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1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5AC49-F9F2-07D8-3433-F94783A31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52" r="1"/>
          <a:stretch/>
        </p:blipFill>
        <p:spPr>
          <a:xfrm>
            <a:off x="0" y="209437"/>
            <a:ext cx="3858767" cy="7990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7195457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238A346F-8BE3-5CCE-BC18-48A2166A8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1C16F9-38F3-4130-873B-169034BFD9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9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4A0943B-FB65-B320-B496-856BC55E5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D6381-1A79-236E-0BAE-120B6377E7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E1A2AF7-8186-31B8-B4B2-3119B8E73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FAFF92-868F-9516-A227-3AA1FECC1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685800" y="2042911"/>
            <a:ext cx="7772400" cy="14528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14FB5D-1959-0BD4-EC2C-27B165EC677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39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E3722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67299C-70E5-883B-E4C3-78F31D765C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57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FC2525E-DBDA-8D91-F13B-CA4B9C566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9F7153-7152-C433-36CD-7582A0FD8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00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3DDA96-CEF0-41E0-DFEC-0B273E113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041" b="2907"/>
          <a:stretch/>
        </p:blipFill>
        <p:spPr>
          <a:xfrm flipH="1">
            <a:off x="0" y="4053253"/>
            <a:ext cx="4839286" cy="109024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E25D4F4-418C-4E01-EB8B-AF061F06F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569637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300" b="1" i="0">
                <a:solidFill>
                  <a:srgbClr val="0083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4A43170-0BA6-CFA4-5E9B-A67A5BEBE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EFB4E2-15DC-6D20-2F5B-C80AA55D33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31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7F0C347-EB47-ACC0-4FE6-1649FB12E8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946" r="12339" b="13547"/>
          <a:stretch/>
        </p:blipFill>
        <p:spPr>
          <a:xfrm flipH="1">
            <a:off x="0" y="3438144"/>
            <a:ext cx="6560971" cy="1705356"/>
          </a:xfrm>
          <a:prstGeom prst="rect">
            <a:avLst/>
          </a:prstGeom>
        </p:spPr>
      </p:pic>
      <p:pic>
        <p:nvPicPr>
          <p:cNvPr id="12" name="Picture 11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EE308D2-EF14-0875-6675-1CAC47DEC1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2" name="Picture 1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5AE59757-FDC9-80EF-6467-DF7E912D05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953355"/>
            <a:ext cx="3302000" cy="3314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C91966-B275-D337-8EB5-297DDE871A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418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0" y="1161212"/>
            <a:ext cx="3302000" cy="3314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AA62F3-35E8-1029-E81F-6AD03D048C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F4424A-762C-AAE7-0A5D-6CECE225E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92EC8E-10E0-69F4-9A74-D24857178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48229"/>
            <a:ext cx="8458200" cy="31177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9361"/>
            <a:ext cx="8458200" cy="857250"/>
          </a:xfrm>
        </p:spPr>
        <p:txBody>
          <a:bodyPr/>
          <a:lstStyle>
            <a:lvl1pPr>
              <a:defRPr cap="none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A267B37-A1AF-6744-68E2-57625001D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8490D1-F98F-3CE8-9EFC-411C9D30B5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77E22ED-F652-9F90-2EEC-E18F3CD915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58621"/>
            <a:ext cx="8458200" cy="5587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 b="1" i="0">
                <a:solidFill>
                  <a:srgbClr val="6AADE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clipart, drawing, illustration, graphic design&#10;&#10;Description automatically generated">
            <a:extLst>
              <a:ext uri="{FF2B5EF4-FFF2-40B4-BE49-F238E27FC236}">
                <a16:creationId xmlns:a16="http://schemas.microsoft.com/office/drawing/2014/main" id="{8C52C026-24B4-26DF-6FC5-045C507E846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345189"/>
            <a:ext cx="3026664" cy="30383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69AD91-1521-E3D9-1FFD-754D05C89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919" y="4756185"/>
            <a:ext cx="1881376" cy="2357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F8706-20CE-58D2-81CD-797E4EC804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15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00DE1-C392-DC48-E564-D68016736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23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380" y="3086100"/>
            <a:ext cx="3461890" cy="1424761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8DC7C29-9CFB-A8C1-DDED-A04BCA92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84031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99A0806-7CE9-4D9D-BECA-52006E9A506E}" type="datetimeFigureOut">
              <a:rPr lang="en-US" smtClean="0"/>
              <a:pPr/>
              <a:t>7/21/2023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7F8B8B-16E6-A82F-9A90-CF1ABA3D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8301" y="4767263"/>
            <a:ext cx="1606899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45E9F55-40D9-8674-6E4C-EADC418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2270" y="4767263"/>
            <a:ext cx="1184031" cy="27384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332040C-3EF2-4C21-8D4F-D7CE1CFC51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8B7ED-39AE-0444-D058-198A36D41C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08325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4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ADCEB-034F-D00C-4CB5-99501C3745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0380" y="1001248"/>
            <a:ext cx="1983241" cy="20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D498E-3BCA-1E7E-207E-CF9CE6BB7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09526F-E570-487C-864C-EB4DFF114DB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3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7114" y="2702781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EFF84F-7E7A-9745-6DF5-3E39EFFC2D6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8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7924E6-6B2D-22BB-550F-AC0234265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3000"/>
            <a:ext cx="9144000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91841"/>
            <a:ext cx="7772400" cy="1102519"/>
          </a:xfrm>
        </p:spPr>
        <p:txBody>
          <a:bodyPr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245653-E256-E553-4F50-4884E351F4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2C1629-B152-8F99-F826-266F6224BE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2963427"/>
            <a:ext cx="3069771" cy="14247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F6202-AA34-7B09-796D-754A30AFFD0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8857"/>
            <a:ext cx="4038600" cy="249519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7FE366-8CF4-A5DA-1633-678BC8027D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5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25015"/>
            <a:ext cx="8229600" cy="857250"/>
          </a:xfrm>
        </p:spPr>
        <p:txBody>
          <a:bodyPr/>
          <a:lstStyle>
            <a:lvl1pPr algn="ctr">
              <a:defRPr cap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 descr="A picture containing screenshot, windmill, design&#10;&#10;Description automatically generated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" y="1599575"/>
            <a:ext cx="8752520" cy="21538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C8513-BD1D-1ABC-8A51-6216D11B4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8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46387D-7ABD-D7FF-DBF9-6B82175580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14850"/>
            <a:ext cx="9144000" cy="694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white numbers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78F204C-9C7D-21BB-4058-B8E24FD8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918" y="4756185"/>
            <a:ext cx="1881378" cy="235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B4F118-C64B-B050-43A6-38067D227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152" y="2789643"/>
            <a:ext cx="2121558" cy="1604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D2B48-1B61-9DA8-4FC5-85A65CC1BC3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8825" y="3875939"/>
            <a:ext cx="1335175" cy="13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8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A0806-7CE9-4D9D-BECA-52006E9A506E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2040C-3EF2-4C21-8D4F-D7CE1CFC5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1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1" r:id="rId3"/>
    <p:sldLayoutId id="2147483682" r:id="rId4"/>
    <p:sldLayoutId id="2147483710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11" r:id="rId28"/>
    <p:sldLayoutId id="2147483706" r:id="rId29"/>
    <p:sldLayoutId id="2147483707" r:id="rId30"/>
    <p:sldLayoutId id="2147483708" r:id="rId31"/>
    <p:sldLayoutId id="2147483649" r:id="rId32"/>
    <p:sldLayoutId id="2147483712" r:id="rId33"/>
  </p:sldLayoutIdLst>
  <p:txStyles>
    <p:titleStyle>
      <a:lvl1pPr algn="l" defTabSz="685800" rtl="0" eaLnBrk="1" latinLnBrk="0" hangingPunct="1">
        <a:spcBef>
          <a:spcPct val="0"/>
        </a:spcBef>
        <a:buNone/>
        <a:defRPr sz="33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swyKGgk_D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 gens </a:t>
            </a:r>
            <a:r>
              <a:rPr lang="en-US" dirty="0" err="1"/>
              <a:t>gaspillent-ils</a:t>
            </a:r>
            <a:r>
              <a:rPr lang="en-US" dirty="0"/>
              <a:t> la </a:t>
            </a:r>
            <a:r>
              <a:rPr lang="en-US" dirty="0" err="1"/>
              <a:t>nourriture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177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836" y="1111561"/>
            <a:ext cx="2497382" cy="2561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586">
            <a:off x="347778" y="1026028"/>
            <a:ext cx="3797497" cy="27325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Risque</a:t>
            </a:r>
            <a:r>
              <a:rPr lang="en-US"/>
              <a:t> de </a:t>
            </a:r>
            <a:r>
              <a:rPr lang="en-US" err="1"/>
              <a:t>sécurité</a:t>
            </a:r>
            <a:r>
              <a:rPr lang="en-US"/>
              <a:t> </a:t>
            </a:r>
            <a:r>
              <a:rPr lang="en-US" err="1"/>
              <a:t>alimentaire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111611" y="1348270"/>
            <a:ext cx="4531457" cy="22860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/>
              <a:t>On </a:t>
            </a:r>
            <a:r>
              <a:rPr lang="en-US" sz="1500" err="1"/>
              <a:t>estime</a:t>
            </a:r>
            <a:r>
              <a:rPr lang="en-US" sz="1500"/>
              <a:t> </a:t>
            </a:r>
            <a:r>
              <a:rPr lang="en-US" sz="1500" err="1"/>
              <a:t>à</a:t>
            </a:r>
            <a:r>
              <a:rPr lang="en-US" sz="1500"/>
              <a:t> 1,4 milliard le </a:t>
            </a:r>
            <a:r>
              <a:rPr lang="en-US" sz="1500" err="1"/>
              <a:t>nombre</a:t>
            </a:r>
            <a:r>
              <a:rPr lang="en-US" sz="1500"/>
              <a:t> de </a:t>
            </a:r>
            <a:r>
              <a:rPr lang="en-US" sz="1500" err="1"/>
              <a:t>personnes</a:t>
            </a:r>
            <a:r>
              <a:rPr lang="en-US" sz="1500"/>
              <a:t> vivant dans </a:t>
            </a:r>
            <a:r>
              <a:rPr lang="en-US" sz="1500" err="1"/>
              <a:t>l’extrême</a:t>
            </a:r>
            <a:r>
              <a:rPr lang="en-US" sz="1500"/>
              <a:t> </a:t>
            </a:r>
            <a:r>
              <a:rPr lang="en-US" sz="1500" err="1"/>
              <a:t>pauvreté</a:t>
            </a:r>
            <a:r>
              <a:rPr lang="en-US" sz="1500"/>
              <a:t> et </a:t>
            </a:r>
            <a:r>
              <a:rPr lang="en-US" sz="1500" err="1"/>
              <a:t>à</a:t>
            </a:r>
            <a:r>
              <a:rPr lang="en-US" sz="1500"/>
              <a:t> environ 870 millions le </a:t>
            </a:r>
            <a:r>
              <a:rPr lang="en-US" sz="1500" err="1"/>
              <a:t>nombre</a:t>
            </a:r>
            <a:r>
              <a:rPr lang="en-US" sz="1500"/>
              <a:t> de </a:t>
            </a:r>
            <a:r>
              <a:rPr lang="en-US" sz="1500" err="1"/>
              <a:t>personnes</a:t>
            </a:r>
            <a:r>
              <a:rPr lang="en-US" sz="1500"/>
              <a:t> </a:t>
            </a:r>
            <a:r>
              <a:rPr lang="en-US" sz="1500" err="1"/>
              <a:t>souffrant</a:t>
            </a:r>
            <a:r>
              <a:rPr lang="en-US" sz="1500"/>
              <a:t> de famine, de malnutrition et </a:t>
            </a:r>
            <a:r>
              <a:rPr lang="en-US" sz="1500" err="1"/>
              <a:t>d’insécurité</a:t>
            </a:r>
            <a:r>
              <a:rPr lang="en-US" sz="1500"/>
              <a:t> </a:t>
            </a:r>
            <a:r>
              <a:rPr lang="en-US" sz="1500" err="1"/>
              <a:t>alimentaire</a:t>
            </a:r>
            <a:r>
              <a:rPr lang="en-US" sz="1500"/>
              <a:t> (</a:t>
            </a:r>
            <a:r>
              <a:rPr lang="en-US" sz="1500" err="1"/>
              <a:t>difficulté</a:t>
            </a:r>
            <a:r>
              <a:rPr lang="en-US" sz="1500"/>
              <a:t> </a:t>
            </a:r>
            <a:r>
              <a:rPr lang="en-US" sz="1500" err="1"/>
              <a:t>à</a:t>
            </a:r>
            <a:r>
              <a:rPr lang="en-US" sz="1500"/>
              <a:t> se procurer de la </a:t>
            </a:r>
            <a:r>
              <a:rPr lang="en-US" sz="1500" err="1"/>
              <a:t>nourriture</a:t>
            </a:r>
            <a:r>
              <a:rPr lang="en-US" sz="1500"/>
              <a:t>).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/>
              <a:t>Les </a:t>
            </a:r>
            <a:r>
              <a:rPr lang="en-US" sz="1500" b="1"/>
              <a:t>pays </a:t>
            </a:r>
            <a:r>
              <a:rPr lang="en-US" sz="1500" b="1" err="1"/>
              <a:t>développés</a:t>
            </a:r>
            <a:r>
              <a:rPr lang="en-US" sz="1500" b="1"/>
              <a:t> </a:t>
            </a:r>
            <a:r>
              <a:rPr lang="en-US" sz="1500" err="1"/>
              <a:t>gaspillent</a:t>
            </a:r>
            <a:r>
              <a:rPr lang="en-US" sz="1500"/>
              <a:t> et </a:t>
            </a:r>
            <a:r>
              <a:rPr lang="en-US" sz="1500" err="1"/>
              <a:t>surconsomment</a:t>
            </a:r>
            <a:r>
              <a:rPr lang="en-US" sz="1500"/>
              <a:t> la </a:t>
            </a:r>
            <a:r>
              <a:rPr lang="en-US" sz="1500" err="1"/>
              <a:t>nourriture</a:t>
            </a:r>
            <a:r>
              <a:rPr lang="en-US" sz="1500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500"/>
              <a:t>Dans </a:t>
            </a:r>
            <a:r>
              <a:rPr lang="en-US" sz="1500" b="1"/>
              <a:t>les pays </a:t>
            </a:r>
            <a:r>
              <a:rPr lang="en-US" sz="1500" b="1" err="1"/>
              <a:t>en</a:t>
            </a:r>
            <a:r>
              <a:rPr lang="en-US" sz="1500" b="1"/>
              <a:t> </a:t>
            </a:r>
            <a:r>
              <a:rPr lang="en-US" sz="1500" b="1" err="1"/>
              <a:t>voie</a:t>
            </a:r>
            <a:r>
              <a:rPr lang="en-US" sz="1500" b="1"/>
              <a:t> de </a:t>
            </a:r>
            <a:r>
              <a:rPr lang="en-US" sz="1500" b="1" err="1"/>
              <a:t>développement</a:t>
            </a:r>
            <a:r>
              <a:rPr lang="en-US" sz="1500"/>
              <a:t>, la </a:t>
            </a:r>
            <a:r>
              <a:rPr lang="en-US" sz="1500" err="1"/>
              <a:t>nourriture</a:t>
            </a:r>
            <a:r>
              <a:rPr lang="en-US" sz="1500"/>
              <a:t> </a:t>
            </a:r>
            <a:r>
              <a:rPr lang="en-US" sz="1500" err="1"/>
              <a:t>est</a:t>
            </a:r>
            <a:r>
              <a:rPr lang="en-US" sz="1500"/>
              <a:t> perdue </a:t>
            </a:r>
            <a:r>
              <a:rPr lang="en-US" sz="1500" err="1"/>
              <a:t>à</a:t>
            </a:r>
            <a:r>
              <a:rPr lang="en-US" sz="1500"/>
              <a:t> cause des </a:t>
            </a:r>
            <a:r>
              <a:rPr lang="en-US" sz="1500" err="1"/>
              <a:t>mauvais</a:t>
            </a:r>
            <a:r>
              <a:rPr lang="en-US" sz="1500"/>
              <a:t> </a:t>
            </a:r>
            <a:r>
              <a:rPr lang="en-US" sz="1500" err="1"/>
              <a:t>moyens</a:t>
            </a:r>
            <a:r>
              <a:rPr lang="en-US" sz="1500"/>
              <a:t> de stockages et de transport. </a:t>
            </a:r>
          </a:p>
          <a:p>
            <a:endParaRPr lang="en-US" sz="1500"/>
          </a:p>
          <a:p>
            <a:endParaRPr lang="en-US" sz="150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2481197" y="2109615"/>
            <a:ext cx="1037449" cy="9242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350" b="1" i="1">
                <a:effectLst>
                  <a:glow rad="38100">
                    <a:schemeClr val="bg1"/>
                  </a:glow>
                </a:effectLst>
              </a:rPr>
              <a:t>1/3 de </a:t>
            </a:r>
            <a:r>
              <a:rPr lang="en-US" sz="1350" b="1" i="1" err="1">
                <a:effectLst>
                  <a:glow rad="38100">
                    <a:schemeClr val="bg1"/>
                  </a:glow>
                </a:effectLst>
              </a:rPr>
              <a:t>nos</a:t>
            </a:r>
            <a:r>
              <a:rPr lang="en-US" sz="1350" b="1" i="1">
                <a:effectLst>
                  <a:glow rad="38100">
                    <a:schemeClr val="bg1"/>
                  </a:glow>
                </a:effectLst>
              </a:rPr>
              <a:t> aliments </a:t>
            </a:r>
            <a:r>
              <a:rPr lang="en-US" sz="1350" b="1" i="1" err="1">
                <a:effectLst>
                  <a:glow rad="38100">
                    <a:schemeClr val="bg1"/>
                  </a:glow>
                </a:effectLst>
              </a:rPr>
              <a:t>sont</a:t>
            </a:r>
            <a:r>
              <a:rPr lang="en-US" sz="1350" b="1" i="1">
                <a:effectLst>
                  <a:glow rad="38100">
                    <a:schemeClr val="bg1"/>
                  </a:glow>
                </a:effectLst>
              </a:rPr>
              <a:t> </a:t>
            </a:r>
            <a:r>
              <a:rPr lang="en-US" sz="1350" b="1" i="1" err="1">
                <a:effectLst>
                  <a:glow rad="38100">
                    <a:schemeClr val="bg1"/>
                  </a:glow>
                </a:effectLst>
              </a:rPr>
              <a:t>gaspillés</a:t>
            </a:r>
            <a:endParaRPr lang="en-US" sz="1350" b="1" i="1">
              <a:effectLst>
                <a:glow rad="38100">
                  <a:schemeClr val="bg1"/>
                </a:glow>
              </a:effectLst>
            </a:endParaRPr>
          </a:p>
        </p:txBody>
      </p:sp>
      <p:sp>
        <p:nvSpPr>
          <p:cNvPr id="9" name="Google Shape;300;p22">
            <a:extLst>
              <a:ext uri="{FF2B5EF4-FFF2-40B4-BE49-F238E27FC236}">
                <a16:creationId xmlns:a16="http://schemas.microsoft.com/office/drawing/2014/main" id="{F852882B-4CE1-2812-7795-266DB72782B6}"/>
              </a:ext>
            </a:extLst>
          </p:cNvPr>
          <p:cNvSpPr txBox="1"/>
          <p:nvPr/>
        </p:nvSpPr>
        <p:spPr>
          <a:xfrm>
            <a:off x="2339435" y="3806885"/>
            <a:ext cx="4465130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>
                <a:srgbClr val="00B050"/>
              </a:buClr>
              <a:buSzPts val="2800"/>
            </a:pP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La famine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souvent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causée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 le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gaspillage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alimentaire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et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l’inégalité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de la distribution, et non par la </a:t>
            </a:r>
            <a:r>
              <a:rPr lang="en-US" sz="1800" b="1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pénurie</a:t>
            </a:r>
            <a:r>
              <a:rPr lang="en-US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5828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/>
              <a:t>Quelle </a:t>
            </a:r>
            <a:r>
              <a:rPr lang="en-US" sz="2400" err="1"/>
              <a:t>est</a:t>
            </a:r>
            <a:r>
              <a:rPr lang="en-US" sz="2400"/>
              <a:t> </a:t>
            </a:r>
            <a:r>
              <a:rPr lang="en-US" sz="2400" err="1"/>
              <a:t>l’incidence</a:t>
            </a:r>
            <a:r>
              <a:rPr lang="en-US" sz="2400"/>
              <a:t> du </a:t>
            </a:r>
            <a:r>
              <a:rPr lang="en-US" sz="2400" err="1"/>
              <a:t>gaspillage</a:t>
            </a:r>
            <a:r>
              <a:rPr lang="en-US" sz="2400"/>
              <a:t> </a:t>
            </a:r>
            <a:r>
              <a:rPr lang="en-US" sz="2400" err="1"/>
              <a:t>alimentaire</a:t>
            </a:r>
            <a:r>
              <a:rPr lang="en-US" sz="2400"/>
              <a:t> sur le </a:t>
            </a:r>
            <a:r>
              <a:rPr lang="en-US" sz="2400" err="1"/>
              <a:t>développement</a:t>
            </a:r>
            <a:r>
              <a:rPr lang="en-US" sz="2400"/>
              <a:t> durable et la famine?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4294967295"/>
          </p:nvPr>
        </p:nvSpPr>
        <p:spPr>
          <a:xfrm>
            <a:off x="2971800" y="1298665"/>
            <a:ext cx="6172200" cy="668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err="1"/>
              <a:t>Regardez</a:t>
            </a:r>
            <a:r>
              <a:rPr lang="en-US" sz="2700"/>
              <a:t> la </a:t>
            </a:r>
            <a:r>
              <a:rPr lang="en-US" sz="2700" err="1"/>
              <a:t>vidéo</a:t>
            </a:r>
            <a:r>
              <a:rPr lang="en-US" sz="2700"/>
              <a:t> </a:t>
            </a:r>
            <a:r>
              <a:rPr lang="en-US" sz="2700">
                <a:hlinkClick r:id="rId3"/>
              </a:rPr>
              <a:t>The Ugly Carrot </a:t>
            </a:r>
            <a:endParaRPr lang="en-US" sz="270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2984862" y="1894226"/>
            <a:ext cx="4465510" cy="237090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i="1" err="1"/>
              <a:t>Avez-vous</a:t>
            </a:r>
            <a:r>
              <a:rPr lang="en-US" sz="1600" i="1"/>
              <a:t> déjà vu </a:t>
            </a:r>
            <a:r>
              <a:rPr lang="en-US" sz="1600" i="1" err="1"/>
              <a:t>une</a:t>
            </a:r>
            <a:r>
              <a:rPr lang="en-US" sz="1600" i="1"/>
              <a:t> carotte </a:t>
            </a:r>
            <a:r>
              <a:rPr lang="en-US" sz="1600" i="1" err="1"/>
              <a:t>ou</a:t>
            </a:r>
            <a:r>
              <a:rPr lang="en-US" sz="1600" i="1"/>
              <a:t> un </a:t>
            </a:r>
            <a:r>
              <a:rPr lang="en-US" sz="1600" i="1" err="1"/>
              <a:t>autre</a:t>
            </a:r>
            <a:r>
              <a:rPr lang="en-US" sz="1600" i="1"/>
              <a:t> </a:t>
            </a:r>
            <a:r>
              <a:rPr lang="en-US" sz="1600" i="1" err="1"/>
              <a:t>légume</a:t>
            </a:r>
            <a:r>
              <a:rPr lang="en-US" sz="1600" i="1"/>
              <a:t> </a:t>
            </a:r>
            <a:r>
              <a:rPr lang="en-US" sz="1600" i="1" err="1"/>
              <a:t>difforme</a:t>
            </a:r>
            <a:r>
              <a:rPr lang="en-US" sz="1600" i="1"/>
              <a:t> </a:t>
            </a:r>
            <a:r>
              <a:rPr lang="en-US" sz="1600" i="1" err="1"/>
              <a:t>à</a:t>
            </a:r>
            <a:r>
              <a:rPr lang="en-US" sz="1600" i="1"/>
              <a:t> </a:t>
            </a:r>
            <a:r>
              <a:rPr lang="en-US" sz="1600" i="1" err="1"/>
              <a:t>l’épicerie</a:t>
            </a:r>
            <a:r>
              <a:rPr lang="en-US" sz="1600" i="1"/>
              <a:t>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600" i="1"/>
              <a:t>Si </a:t>
            </a:r>
            <a:r>
              <a:rPr lang="en-US" sz="1600" i="1" err="1"/>
              <a:t>vous</a:t>
            </a:r>
            <a:r>
              <a:rPr lang="en-US" sz="1600" i="1"/>
              <a:t> </a:t>
            </a:r>
            <a:r>
              <a:rPr lang="en-US" sz="1600" i="1" err="1"/>
              <a:t>voyiez</a:t>
            </a:r>
            <a:r>
              <a:rPr lang="en-US" sz="1600" i="1"/>
              <a:t> </a:t>
            </a:r>
            <a:r>
              <a:rPr lang="en-US" sz="1600" i="1" err="1"/>
              <a:t>cette</a:t>
            </a:r>
            <a:r>
              <a:rPr lang="en-US" sz="1600" i="1"/>
              <a:t> carotte (</a:t>
            </a:r>
            <a:r>
              <a:rPr lang="en-US" sz="1600" i="1" err="1"/>
              <a:t>ou</a:t>
            </a:r>
            <a:r>
              <a:rPr lang="en-US" sz="1600" i="1"/>
              <a:t> un fruit </a:t>
            </a:r>
            <a:r>
              <a:rPr lang="en-US" sz="1600" i="1" err="1"/>
              <a:t>ou</a:t>
            </a:r>
            <a:r>
              <a:rPr lang="en-US" sz="1600" i="1"/>
              <a:t> </a:t>
            </a:r>
            <a:r>
              <a:rPr lang="en-US" sz="1600" i="1" err="1"/>
              <a:t>légume</a:t>
            </a:r>
            <a:r>
              <a:rPr lang="en-US" sz="1600" i="1"/>
              <a:t> </a:t>
            </a:r>
            <a:r>
              <a:rPr lang="en-US" sz="1600" i="1" err="1"/>
              <a:t>difforme</a:t>
            </a:r>
            <a:r>
              <a:rPr lang="en-US" sz="1600" i="1"/>
              <a:t>), </a:t>
            </a:r>
            <a:r>
              <a:rPr lang="en-US" sz="1600" i="1" err="1"/>
              <a:t>l’achèteriez-vous</a:t>
            </a:r>
            <a:r>
              <a:rPr lang="en-US" sz="1600" i="1"/>
              <a:t>?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i="1" err="1"/>
              <a:t>Pourquoi</a:t>
            </a:r>
            <a:r>
              <a:rPr lang="en-US" sz="1200" i="1"/>
              <a:t>? </a:t>
            </a:r>
            <a:r>
              <a:rPr lang="en-US" sz="1200" i="1" err="1"/>
              <a:t>Pourquoi</a:t>
            </a:r>
            <a:r>
              <a:rPr lang="en-US" sz="1200" i="1"/>
              <a:t> pas? 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i="1" err="1"/>
              <a:t>Payeriez-vous</a:t>
            </a:r>
            <a:r>
              <a:rPr lang="en-US" sz="1200" i="1"/>
              <a:t> le </a:t>
            </a:r>
            <a:r>
              <a:rPr lang="en-US" sz="1200" i="1" err="1"/>
              <a:t>même</a:t>
            </a:r>
            <a:r>
              <a:rPr lang="en-US" sz="1200" i="1"/>
              <a:t> prix pour un </a:t>
            </a:r>
            <a:r>
              <a:rPr lang="en-US" sz="1200" i="1" err="1"/>
              <a:t>légume</a:t>
            </a:r>
            <a:r>
              <a:rPr lang="en-US" sz="1200" i="1"/>
              <a:t> </a:t>
            </a:r>
            <a:r>
              <a:rPr lang="en-US" sz="1200" i="1" err="1"/>
              <a:t>moche</a:t>
            </a:r>
            <a:r>
              <a:rPr lang="en-US" sz="1200" i="1"/>
              <a:t> que pour un </a:t>
            </a:r>
            <a:r>
              <a:rPr lang="en-US" sz="1200" i="1" err="1"/>
              <a:t>légume</a:t>
            </a:r>
            <a:r>
              <a:rPr lang="en-US" sz="1200" i="1"/>
              <a:t> normal?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1600" i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5" y="1298665"/>
            <a:ext cx="1771650" cy="22653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9416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FB5CC3D-AF30-DCE3-1187-8B1CB0AD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48676"/>
            <a:ext cx="6785708" cy="558766"/>
          </a:xfrm>
        </p:spPr>
        <p:txBody>
          <a:bodyPr>
            <a:noAutofit/>
          </a:bodyPr>
          <a:lstStyle/>
          <a:p>
            <a:r>
              <a:rPr lang="en-US" sz="2400">
                <a:latin typeface="+mj-lt"/>
              </a:rPr>
              <a:t>Quelle </a:t>
            </a:r>
            <a:r>
              <a:rPr lang="en-US" sz="2400" err="1">
                <a:latin typeface="+mj-lt"/>
              </a:rPr>
              <a:t>est</a:t>
            </a:r>
            <a:r>
              <a:rPr lang="en-US" sz="2400">
                <a:latin typeface="+mj-lt"/>
              </a:rPr>
              <a:t> </a:t>
            </a:r>
            <a:r>
              <a:rPr lang="en-US" sz="2400" err="1">
                <a:latin typeface="+mj-lt"/>
              </a:rPr>
              <a:t>l’incidence</a:t>
            </a:r>
            <a:r>
              <a:rPr lang="en-US" sz="2400">
                <a:latin typeface="+mj-lt"/>
              </a:rPr>
              <a:t> du </a:t>
            </a:r>
            <a:r>
              <a:rPr lang="en-US" sz="2400" err="1">
                <a:latin typeface="+mj-lt"/>
              </a:rPr>
              <a:t>gaspillage</a:t>
            </a:r>
            <a:r>
              <a:rPr lang="en-US" sz="2400">
                <a:latin typeface="+mj-lt"/>
              </a:rPr>
              <a:t> </a:t>
            </a:r>
            <a:r>
              <a:rPr lang="en-US" sz="2400" err="1">
                <a:latin typeface="+mj-lt"/>
              </a:rPr>
              <a:t>alimentaire</a:t>
            </a:r>
            <a:r>
              <a:rPr lang="en-US" sz="2400">
                <a:latin typeface="+mj-lt"/>
              </a:rPr>
              <a:t> sur le </a:t>
            </a:r>
            <a:r>
              <a:rPr lang="en-US" sz="2400" err="1">
                <a:latin typeface="+mj-lt"/>
              </a:rPr>
              <a:t>développement</a:t>
            </a:r>
            <a:r>
              <a:rPr lang="en-US" sz="2400">
                <a:latin typeface="+mj-lt"/>
              </a:rPr>
              <a:t> durable et la famine?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idx="4294967295"/>
          </p:nvPr>
        </p:nvSpPr>
        <p:spPr>
          <a:xfrm>
            <a:off x="1143000" y="1128288"/>
            <a:ext cx="6457950" cy="668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/>
              <a:t>On </a:t>
            </a:r>
            <a:r>
              <a:rPr lang="en-US" sz="2400" err="1"/>
              <a:t>estime</a:t>
            </a:r>
            <a:r>
              <a:rPr lang="en-US" sz="2400"/>
              <a:t> </a:t>
            </a:r>
            <a:r>
              <a:rPr lang="en-US" sz="2400" err="1"/>
              <a:t>à</a:t>
            </a:r>
            <a:r>
              <a:rPr lang="en-US" sz="2400"/>
              <a:t> </a:t>
            </a:r>
            <a:r>
              <a:rPr lang="en-US" sz="2400" b="1"/>
              <a:t>1,3 milliard </a:t>
            </a:r>
            <a:r>
              <a:rPr lang="en-US" sz="2400"/>
              <a:t>de </a:t>
            </a:r>
            <a:r>
              <a:rPr lang="en-US" sz="2400" err="1"/>
              <a:t>tonnes</a:t>
            </a:r>
            <a:r>
              <a:rPr lang="en-US" sz="2400"/>
              <a:t> la </a:t>
            </a:r>
            <a:r>
              <a:rPr lang="en-US" sz="2400" err="1"/>
              <a:t>quantité</a:t>
            </a:r>
            <a:r>
              <a:rPr lang="en-US" sz="2400"/>
              <a:t> </a:t>
            </a:r>
            <a:r>
              <a:rPr lang="en-US" sz="2400" err="1"/>
              <a:t>d’aliments</a:t>
            </a:r>
            <a:r>
              <a:rPr lang="en-US" sz="2400"/>
              <a:t> </a:t>
            </a:r>
            <a:r>
              <a:rPr lang="en-US" sz="2400" err="1">
                <a:solidFill>
                  <a:srgbClr val="34B233"/>
                </a:solidFill>
              </a:rPr>
              <a:t>n’atteignent</a:t>
            </a:r>
            <a:r>
              <a:rPr lang="en-US" sz="2400">
                <a:solidFill>
                  <a:srgbClr val="34B233"/>
                </a:solidFill>
              </a:rPr>
              <a:t> pas </a:t>
            </a:r>
            <a:r>
              <a:rPr lang="en-US" sz="2400" err="1">
                <a:solidFill>
                  <a:srgbClr val="34B233"/>
                </a:solidFill>
              </a:rPr>
              <a:t>nos</a:t>
            </a:r>
            <a:r>
              <a:rPr lang="en-US" sz="2400">
                <a:solidFill>
                  <a:srgbClr val="34B233"/>
                </a:solidFill>
              </a:rPr>
              <a:t> assiettes.</a:t>
            </a:r>
          </a:p>
          <a:p>
            <a:pPr marL="0" indent="0" algn="ctr">
              <a:buNone/>
            </a:pPr>
            <a:endParaRPr lang="en-US" sz="240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1368268" y="1943196"/>
            <a:ext cx="6407464" cy="7260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err="1">
                <a:solidFill>
                  <a:srgbClr val="00B050"/>
                </a:solidFill>
              </a:rPr>
              <a:t>Quelles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 err="1">
                <a:solidFill>
                  <a:srgbClr val="00B050"/>
                </a:solidFill>
              </a:rPr>
              <a:t>sont</a:t>
            </a:r>
            <a:r>
              <a:rPr lang="en-US" sz="1600" b="1">
                <a:solidFill>
                  <a:srgbClr val="00B050"/>
                </a:solidFill>
              </a:rPr>
              <a:t> les </a:t>
            </a:r>
            <a:r>
              <a:rPr lang="en-US" sz="1600" b="1" err="1">
                <a:solidFill>
                  <a:srgbClr val="00B050"/>
                </a:solidFill>
              </a:rPr>
              <a:t>ressources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 err="1">
                <a:solidFill>
                  <a:srgbClr val="00B050"/>
                </a:solidFill>
              </a:rPr>
              <a:t>environnementales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 err="1">
                <a:solidFill>
                  <a:srgbClr val="00B050"/>
                </a:solidFill>
              </a:rPr>
              <a:t>utilisées</a:t>
            </a:r>
            <a:r>
              <a:rPr lang="en-US" sz="1600" b="1">
                <a:solidFill>
                  <a:srgbClr val="00B050"/>
                </a:solidFill>
              </a:rPr>
              <a:t> pour </a:t>
            </a:r>
            <a:r>
              <a:rPr lang="en-US" sz="1600" b="1" err="1">
                <a:solidFill>
                  <a:srgbClr val="00B050"/>
                </a:solidFill>
              </a:rPr>
              <a:t>produire</a:t>
            </a:r>
            <a:r>
              <a:rPr lang="en-US" sz="1600" b="1">
                <a:solidFill>
                  <a:srgbClr val="00B050"/>
                </a:solidFill>
              </a:rPr>
              <a:t> les aliments qui </a:t>
            </a:r>
            <a:r>
              <a:rPr lang="en-US" sz="1600" b="1" err="1">
                <a:solidFill>
                  <a:srgbClr val="00B050"/>
                </a:solidFill>
              </a:rPr>
              <a:t>finissent</a:t>
            </a:r>
            <a:r>
              <a:rPr lang="en-US" sz="1600" b="1">
                <a:solidFill>
                  <a:srgbClr val="00B050"/>
                </a:solidFill>
              </a:rPr>
              <a:t> </a:t>
            </a:r>
            <a:r>
              <a:rPr lang="en-US" sz="1600" b="1" err="1">
                <a:solidFill>
                  <a:srgbClr val="00B050"/>
                </a:solidFill>
              </a:rPr>
              <a:t>à</a:t>
            </a:r>
            <a:r>
              <a:rPr lang="en-US" sz="1600" b="1">
                <a:solidFill>
                  <a:srgbClr val="00B050"/>
                </a:solidFill>
              </a:rPr>
              <a:t> la </a:t>
            </a:r>
            <a:r>
              <a:rPr lang="en-US" sz="1600" b="1" err="1">
                <a:solidFill>
                  <a:srgbClr val="00B050"/>
                </a:solidFill>
              </a:rPr>
              <a:t>poubelle</a:t>
            </a:r>
            <a:r>
              <a:rPr lang="en-US" sz="1600" b="1">
                <a:solidFill>
                  <a:srgbClr val="00B050"/>
                </a:solidFill>
              </a:rPr>
              <a:t>?</a:t>
            </a:r>
          </a:p>
          <a:p>
            <a:pPr marL="0" indent="0" algn="ctr">
              <a:buNone/>
            </a:pPr>
            <a:endParaRPr lang="en-US" sz="1600" b="1">
              <a:solidFill>
                <a:srgbClr val="00B05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11AF95-5B86-9EA2-0BC8-D50207BDA438}"/>
              </a:ext>
            </a:extLst>
          </p:cNvPr>
          <p:cNvGrpSpPr/>
          <p:nvPr/>
        </p:nvGrpSpPr>
        <p:grpSpPr>
          <a:xfrm>
            <a:off x="1458051" y="2550691"/>
            <a:ext cx="6356540" cy="1523314"/>
            <a:chOff x="1458051" y="2793016"/>
            <a:chExt cx="6356540" cy="1523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321681" y="2793016"/>
              <a:ext cx="1454051" cy="146452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8051" y="2837925"/>
              <a:ext cx="1494781" cy="14784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7"/>
            <a:stretch/>
          </p:blipFill>
          <p:spPr>
            <a:xfrm>
              <a:off x="3058251" y="2830267"/>
              <a:ext cx="1551867" cy="14860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18"/>
            <a:stretch/>
          </p:blipFill>
          <p:spPr>
            <a:xfrm flipH="1">
              <a:off x="4715601" y="2808919"/>
              <a:ext cx="1494781" cy="14910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3055856" y="3307367"/>
              <a:ext cx="151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effectLst>
                    <a:glow rad="76200">
                      <a:schemeClr val="bg1"/>
                    </a:glow>
                  </a:effectLst>
                </a:rPr>
                <a:t>Carburant et </a:t>
              </a:r>
              <a:r>
                <a:rPr lang="en-US" b="1" err="1">
                  <a:effectLst>
                    <a:glow rad="76200">
                      <a:schemeClr val="bg1"/>
                    </a:glow>
                  </a:effectLst>
                </a:rPr>
                <a:t>énergie</a:t>
              </a:r>
              <a:endParaRPr lang="en-US" b="1">
                <a:effectLst>
                  <a:glow rad="76200">
                    <a:schemeClr val="bg1"/>
                  </a:glo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03501" y="3307367"/>
              <a:ext cx="1384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err="1">
                  <a:effectLst>
                    <a:glow rad="76200">
                      <a:schemeClr val="bg1"/>
                    </a:glow>
                  </a:effectLst>
                </a:rPr>
                <a:t>Eau</a:t>
              </a:r>
              <a:endParaRPr lang="en-US" b="1">
                <a:effectLst>
                  <a:glow rad="76200">
                    <a:schemeClr val="bg1"/>
                  </a:glo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41848" y="3307367"/>
              <a:ext cx="14540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effectLst>
                    <a:glow rad="76200">
                      <a:schemeClr val="bg1"/>
                    </a:glow>
                  </a:effectLst>
                </a:rPr>
                <a:t>Terre et sol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98447" y="3307367"/>
              <a:ext cx="1516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effectLst>
                    <a:glow rad="76200">
                      <a:schemeClr val="bg1"/>
                    </a:glow>
                  </a:effectLst>
                </a:rPr>
                <a:t>Nutriments pour le sol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517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54209" y="1794010"/>
            <a:ext cx="26176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050"/>
              <a:t>Malnutrition et troubles de </a:t>
            </a:r>
            <a:r>
              <a:rPr lang="en-US" sz="1050" err="1"/>
              <a:t>santé</a:t>
            </a:r>
            <a:endParaRPr lang="en-US" sz="1050"/>
          </a:p>
          <a:p>
            <a:pPr marL="214313" indent="-214313">
              <a:buFont typeface="Arial" charset="0"/>
              <a:buChar char="•"/>
            </a:pPr>
            <a:r>
              <a:rPr lang="en-US" sz="1050"/>
              <a:t>Violence et vol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Vulnérabilité</a:t>
            </a:r>
            <a:r>
              <a:rPr lang="en-US" sz="1050"/>
              <a:t> aux </a:t>
            </a:r>
            <a:r>
              <a:rPr lang="en-US" sz="1050" err="1"/>
              <a:t>marchés</a:t>
            </a:r>
            <a:r>
              <a:rPr lang="en-US" sz="1050"/>
              <a:t> et au stockage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Baisse</a:t>
            </a:r>
            <a:r>
              <a:rPr lang="en-US" sz="1050"/>
              <a:t> de la </a:t>
            </a:r>
            <a:r>
              <a:rPr lang="en-US" sz="1050" err="1"/>
              <a:t>fréquentation</a:t>
            </a:r>
            <a:r>
              <a:rPr lang="en-US" sz="1050"/>
              <a:t> </a:t>
            </a:r>
            <a:r>
              <a:rPr lang="en-US" sz="1050" err="1"/>
              <a:t>scolaire</a:t>
            </a:r>
            <a:endParaRPr lang="en-US" sz="1050"/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Détresse</a:t>
            </a:r>
            <a:r>
              <a:rPr lang="en-US" sz="1050"/>
              <a:t> politique et corruption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Déclin</a:t>
            </a:r>
            <a:r>
              <a:rPr lang="en-US" sz="1050"/>
              <a:t> des infrastructures, des </a:t>
            </a:r>
            <a:r>
              <a:rPr lang="en-US" sz="1050" err="1"/>
              <a:t>investissements</a:t>
            </a:r>
            <a:r>
              <a:rPr lang="en-US" sz="1050"/>
              <a:t> dans la </a:t>
            </a:r>
            <a:r>
              <a:rPr lang="en-US" sz="1050" err="1"/>
              <a:t>technologie</a:t>
            </a:r>
            <a:r>
              <a:rPr lang="en-US" sz="1050"/>
              <a:t> et </a:t>
            </a:r>
            <a:r>
              <a:rPr lang="en-US" sz="1050" err="1"/>
              <a:t>l’innovation</a:t>
            </a:r>
            <a:endParaRPr lang="en-US" sz="1050"/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Risque</a:t>
            </a:r>
            <a:r>
              <a:rPr lang="en-US" sz="1050"/>
              <a:t> de pratiques non durables dans </a:t>
            </a:r>
            <a:r>
              <a:rPr lang="en-US" sz="1050" err="1"/>
              <a:t>différents</a:t>
            </a:r>
            <a:r>
              <a:rPr lang="en-US" sz="1050"/>
              <a:t> </a:t>
            </a:r>
            <a:r>
              <a:rPr lang="en-US" sz="1050" err="1"/>
              <a:t>secteurs</a:t>
            </a:r>
            <a:endParaRPr lang="en-US" sz="1050"/>
          </a:p>
          <a:p>
            <a:pPr marL="214313" indent="-214313">
              <a:buFont typeface="Arial" charset="0"/>
              <a:buChar char="•"/>
            </a:pPr>
            <a:endParaRPr lang="en-US" sz="1050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211656" y="1106722"/>
            <a:ext cx="2986970" cy="579758"/>
          </a:xfrm>
          <a:prstGeom prst="rect">
            <a:avLst/>
          </a:prstGeom>
        </p:spPr>
        <p:txBody>
          <a:bodyPr lIns="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err="1">
                <a:solidFill>
                  <a:schemeClr val="accent3"/>
                </a:solidFill>
              </a:rPr>
              <a:t>Lorsque</a:t>
            </a:r>
            <a:r>
              <a:rPr lang="en-US" sz="1800" b="1">
                <a:solidFill>
                  <a:schemeClr val="accent3"/>
                </a:solidFill>
              </a:rPr>
              <a:t> les </a:t>
            </a:r>
            <a:r>
              <a:rPr lang="en-US" sz="1800" b="1" err="1">
                <a:solidFill>
                  <a:schemeClr val="accent3"/>
                </a:solidFill>
              </a:rPr>
              <a:t>citoyens</a:t>
            </a:r>
            <a:r>
              <a:rPr lang="en-US" sz="1800" b="1">
                <a:solidFill>
                  <a:schemeClr val="accent3"/>
                </a:solidFill>
              </a:rPr>
              <a:t> d’un pays </a:t>
            </a:r>
            <a:r>
              <a:rPr lang="en-US" sz="1800" b="1" err="1">
                <a:solidFill>
                  <a:schemeClr val="accent3"/>
                </a:solidFill>
              </a:rPr>
              <a:t>ont</a:t>
            </a:r>
            <a:r>
              <a:rPr lang="en-US" sz="1800" b="1">
                <a:solidFill>
                  <a:schemeClr val="accent3"/>
                </a:solidFill>
              </a:rPr>
              <a:t> </a:t>
            </a:r>
            <a:r>
              <a:rPr lang="en-US" sz="1800" b="1" err="1">
                <a:solidFill>
                  <a:schemeClr val="accent3"/>
                </a:solidFill>
              </a:rPr>
              <a:t>faim</a:t>
            </a:r>
            <a:r>
              <a:rPr lang="en-US" sz="1800" b="1">
                <a:solidFill>
                  <a:schemeClr val="accent3"/>
                </a:solidFill>
              </a:rPr>
              <a:t>...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6916" y="1794010"/>
            <a:ext cx="2966869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050" err="1"/>
              <a:t>Gaspillage</a:t>
            </a:r>
            <a:r>
              <a:rPr lang="en-US" sz="1050"/>
              <a:t> </a:t>
            </a:r>
            <a:r>
              <a:rPr lang="en-US" sz="1050" err="1"/>
              <a:t>d’aliments</a:t>
            </a:r>
            <a:r>
              <a:rPr lang="en-US" sz="1050"/>
              <a:t> de </a:t>
            </a:r>
            <a:r>
              <a:rPr lang="en-US" sz="1050" err="1"/>
              <a:t>qualité</a:t>
            </a:r>
            <a:r>
              <a:rPr lang="en-US" sz="1050"/>
              <a:t>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Obésité</a:t>
            </a:r>
            <a:r>
              <a:rPr lang="en-US" sz="1050"/>
              <a:t> – augmentation de </a:t>
            </a:r>
            <a:r>
              <a:rPr lang="en-US" sz="1050" err="1"/>
              <a:t>l’apport</a:t>
            </a:r>
            <a:r>
              <a:rPr lang="en-US" sz="1050"/>
              <a:t> </a:t>
            </a:r>
            <a:r>
              <a:rPr lang="en-US" sz="1050" err="1"/>
              <a:t>calorique</a:t>
            </a:r>
            <a:r>
              <a:rPr lang="en-US" sz="1050"/>
              <a:t> (</a:t>
            </a:r>
            <a:r>
              <a:rPr lang="en-US" sz="1050" err="1"/>
              <a:t>repas</a:t>
            </a:r>
            <a:r>
              <a:rPr lang="en-US" sz="1050"/>
              <a:t> </a:t>
            </a:r>
            <a:r>
              <a:rPr lang="en-US" sz="1050" err="1"/>
              <a:t>copieux</a:t>
            </a:r>
            <a:r>
              <a:rPr lang="en-US" sz="1050"/>
              <a:t>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/>
              <a:t>Augmentation des régimes </a:t>
            </a:r>
            <a:r>
              <a:rPr lang="en-US" sz="1050" err="1"/>
              <a:t>alimentaires</a:t>
            </a:r>
            <a:r>
              <a:rPr lang="en-US" sz="1050"/>
              <a:t> de type occidental et </a:t>
            </a:r>
            <a:r>
              <a:rPr lang="en-US" sz="1050" err="1"/>
              <a:t>désir</a:t>
            </a:r>
            <a:r>
              <a:rPr lang="en-US" sz="1050"/>
              <a:t> de </a:t>
            </a:r>
            <a:r>
              <a:rPr lang="en-US" sz="1050" err="1"/>
              <a:t>nourriture</a:t>
            </a:r>
            <a:r>
              <a:rPr lang="en-US" sz="1050"/>
              <a:t> </a:t>
            </a:r>
            <a:r>
              <a:rPr lang="en-US" sz="1050" err="1"/>
              <a:t>provenant</a:t>
            </a:r>
            <a:r>
              <a:rPr lang="en-US" sz="1050"/>
              <a:t> </a:t>
            </a:r>
            <a:r>
              <a:rPr lang="en-US" sz="1050" err="1"/>
              <a:t>d‘ailleurs</a:t>
            </a:r>
            <a:r>
              <a:rPr lang="en-US" sz="1050"/>
              <a:t> (augmentation des </a:t>
            </a:r>
            <a:r>
              <a:rPr lang="en-US" sz="1050" err="1"/>
              <a:t>marchés</a:t>
            </a:r>
            <a:r>
              <a:rPr lang="en-US" sz="1050"/>
              <a:t>, infrastructures)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050" err="1"/>
              <a:t>Urbanisation</a:t>
            </a:r>
            <a:r>
              <a:rPr lang="en-US" sz="1050"/>
              <a:t> de la population </a:t>
            </a:r>
            <a:r>
              <a:rPr lang="en-US" sz="1050" err="1"/>
              <a:t>entraînant</a:t>
            </a:r>
            <a:r>
              <a:rPr lang="en-US" sz="1050"/>
              <a:t> </a:t>
            </a:r>
            <a:r>
              <a:rPr lang="en-US" sz="1050" err="1"/>
              <a:t>une</a:t>
            </a:r>
            <a:r>
              <a:rPr lang="en-US" sz="1050"/>
              <a:t> </a:t>
            </a:r>
            <a:r>
              <a:rPr lang="en-US" sz="1050" err="1"/>
              <a:t>déconnexion</a:t>
            </a:r>
            <a:r>
              <a:rPr lang="en-US" sz="1050"/>
              <a:t> avec la vie </a:t>
            </a:r>
            <a:r>
              <a:rPr lang="en-US" sz="1050" err="1"/>
              <a:t>à</a:t>
            </a:r>
            <a:r>
              <a:rPr lang="en-US" sz="1050"/>
              <a:t> la </a:t>
            </a:r>
            <a:r>
              <a:rPr lang="en-US" sz="1050" err="1"/>
              <a:t>ferme</a:t>
            </a:r>
            <a:endParaRPr lang="en-US" sz="1050"/>
          </a:p>
          <a:p>
            <a:pPr marL="214313" indent="-214313">
              <a:buFont typeface="Arial" charset="0"/>
              <a:buChar char="•"/>
            </a:pPr>
            <a:r>
              <a:rPr lang="en-US" sz="1050"/>
              <a:t>Influence des </a:t>
            </a:r>
            <a:r>
              <a:rPr lang="en-US" sz="1050" err="1"/>
              <a:t>demandes</a:t>
            </a:r>
            <a:r>
              <a:rPr lang="en-US" sz="1050"/>
              <a:t> et des perspectives des </a:t>
            </a:r>
            <a:r>
              <a:rPr lang="en-US" sz="1050" err="1"/>
              <a:t>consommateurs</a:t>
            </a:r>
            <a:r>
              <a:rPr lang="en-US" sz="1050"/>
              <a:t> sur la </a:t>
            </a:r>
            <a:r>
              <a:rPr lang="en-US" sz="1050" err="1"/>
              <a:t>chaîne</a:t>
            </a:r>
            <a:r>
              <a:rPr lang="en-US" sz="1050"/>
              <a:t> de </a:t>
            </a:r>
            <a:r>
              <a:rPr lang="en-US" sz="1050" err="1"/>
              <a:t>valeur</a:t>
            </a:r>
            <a:r>
              <a:rPr lang="en-US" sz="1050"/>
              <a:t> </a:t>
            </a:r>
            <a:r>
              <a:rPr lang="en-US" sz="1050" err="1"/>
              <a:t>alimentaire</a:t>
            </a:r>
            <a:r>
              <a:rPr lang="en-US" sz="1050"/>
              <a:t> (aliments </a:t>
            </a:r>
            <a:r>
              <a:rPr lang="en-US" sz="1050" err="1"/>
              <a:t>génétiquement</a:t>
            </a:r>
            <a:r>
              <a:rPr lang="en-US" sz="1050"/>
              <a:t> </a:t>
            </a:r>
            <a:r>
              <a:rPr lang="en-US" sz="1050" err="1"/>
              <a:t>modifiés</a:t>
            </a:r>
            <a:r>
              <a:rPr lang="en-US" sz="1050"/>
              <a:t>, </a:t>
            </a:r>
            <a:r>
              <a:rPr lang="en-US" sz="1050" err="1"/>
              <a:t>biologiques</a:t>
            </a:r>
            <a:r>
              <a:rPr lang="en-US" sz="1050"/>
              <a:t>, </a:t>
            </a:r>
            <a:r>
              <a:rPr lang="en-US" sz="1050" err="1"/>
              <a:t>animaux</a:t>
            </a:r>
            <a:r>
              <a:rPr lang="en-US" sz="1050"/>
              <a:t> </a:t>
            </a:r>
            <a:r>
              <a:rPr lang="en-US" sz="1050" err="1"/>
              <a:t>élevés</a:t>
            </a:r>
            <a:r>
              <a:rPr lang="en-US" sz="1050"/>
              <a:t> </a:t>
            </a:r>
            <a:r>
              <a:rPr lang="en-US" sz="1050" err="1"/>
              <a:t>en</a:t>
            </a:r>
            <a:r>
              <a:rPr lang="en-US" sz="1050"/>
              <a:t> liberté </a:t>
            </a:r>
            <a:r>
              <a:rPr lang="en-US" sz="1050" err="1"/>
              <a:t>ou</a:t>
            </a:r>
            <a:r>
              <a:rPr lang="en-US" sz="1050"/>
              <a:t> </a:t>
            </a:r>
            <a:r>
              <a:rPr lang="en-US" sz="1050" err="1"/>
              <a:t>en</a:t>
            </a:r>
            <a:r>
              <a:rPr lang="en-US" sz="1050"/>
              <a:t> </a:t>
            </a:r>
            <a:r>
              <a:rPr lang="en-US" sz="1050" err="1"/>
              <a:t>étable</a:t>
            </a:r>
            <a:r>
              <a:rPr lang="en-US" sz="1050"/>
              <a:t>, herbicides, pesticides, </a:t>
            </a:r>
            <a:r>
              <a:rPr lang="en-US" sz="1050" err="1"/>
              <a:t>étiquettes</a:t>
            </a:r>
            <a:r>
              <a:rPr lang="en-US" sz="1050"/>
              <a:t> des aliments, </a:t>
            </a:r>
            <a:r>
              <a:rPr lang="en-US" sz="1050" err="1"/>
              <a:t>traçabilité</a:t>
            </a:r>
            <a:r>
              <a:rPr lang="en-US" sz="1050"/>
              <a:t> du pays </a:t>
            </a:r>
            <a:r>
              <a:rPr lang="en-US" sz="1050" err="1"/>
              <a:t>d’origine</a:t>
            </a:r>
            <a:r>
              <a:rPr lang="en-US" sz="1050"/>
              <a:t>, </a:t>
            </a:r>
            <a:r>
              <a:rPr lang="en-US" sz="1050" err="1"/>
              <a:t>soins</a:t>
            </a:r>
            <a:r>
              <a:rPr lang="en-US" sz="1050"/>
              <a:t> aux </a:t>
            </a:r>
            <a:r>
              <a:rPr lang="en-US" sz="1050" err="1"/>
              <a:t>animaux</a:t>
            </a:r>
            <a:r>
              <a:rPr lang="en-US" sz="1050"/>
              <a:t>, </a:t>
            </a:r>
            <a:r>
              <a:rPr lang="en-US" sz="1050" err="1"/>
              <a:t>préparation</a:t>
            </a:r>
            <a:r>
              <a:rPr lang="en-US" sz="1050"/>
              <a:t> des aliments, </a:t>
            </a:r>
            <a:r>
              <a:rPr lang="en-US" sz="1050" err="1"/>
              <a:t>hygiène</a:t>
            </a:r>
            <a:r>
              <a:rPr lang="en-US" sz="1050"/>
              <a:t>, </a:t>
            </a:r>
            <a:r>
              <a:rPr lang="en-US" sz="1050" err="1"/>
              <a:t>emballage</a:t>
            </a:r>
            <a:r>
              <a:rPr lang="en-US" sz="1050"/>
              <a:t>, </a:t>
            </a:r>
            <a:r>
              <a:rPr lang="en-US" sz="1050" err="1"/>
              <a:t>conservateurs</a:t>
            </a:r>
            <a:r>
              <a:rPr lang="en-US" sz="1050"/>
              <a:t>, etc.).</a:t>
            </a: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795630" y="1106722"/>
            <a:ext cx="3371849" cy="579758"/>
          </a:xfrm>
          <a:prstGeom prst="rect">
            <a:avLst/>
          </a:prstGeom>
        </p:spPr>
        <p:txBody>
          <a:bodyPr vert="horz" lIns="0" anchor="t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7500" b="1" i="0" kern="1200" cap="none" baseline="0">
                <a:solidFill>
                  <a:srgbClr val="325F96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800" err="1">
                <a:solidFill>
                  <a:schemeClr val="accent3"/>
                </a:solidFill>
                <a:latin typeface="+mn-lt"/>
              </a:rPr>
              <a:t>Lorsque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 les </a:t>
            </a:r>
            <a:r>
              <a:rPr lang="en-US" sz="1800" err="1">
                <a:solidFill>
                  <a:schemeClr val="accent3"/>
                </a:solidFill>
                <a:latin typeface="+mn-lt"/>
              </a:rPr>
              <a:t>citoyens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 d’un pays </a:t>
            </a:r>
            <a:r>
              <a:rPr lang="en-US" sz="1800" err="1">
                <a:solidFill>
                  <a:schemeClr val="accent3"/>
                </a:solidFill>
                <a:latin typeface="+mn-lt"/>
              </a:rPr>
              <a:t>ont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800" err="1">
                <a:solidFill>
                  <a:schemeClr val="accent3"/>
                </a:solidFill>
                <a:latin typeface="+mn-lt"/>
              </a:rPr>
              <a:t>une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1800" err="1">
                <a:solidFill>
                  <a:schemeClr val="accent3"/>
                </a:solidFill>
                <a:latin typeface="+mn-lt"/>
              </a:rPr>
              <a:t>surabondance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 de </a:t>
            </a:r>
            <a:r>
              <a:rPr lang="en-US" sz="1800" err="1">
                <a:solidFill>
                  <a:schemeClr val="accent3"/>
                </a:solidFill>
                <a:latin typeface="+mn-lt"/>
              </a:rPr>
              <a:t>nourriture</a:t>
            </a:r>
            <a:r>
              <a:rPr lang="en-US" sz="1800">
                <a:solidFill>
                  <a:schemeClr val="accent3"/>
                </a:solidFill>
                <a:latin typeface="+mn-lt"/>
              </a:rPr>
              <a:t>...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901" y="3235754"/>
            <a:ext cx="949778" cy="1275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err="1"/>
              <a:t>Remue-méninges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461949"/>
            <a:ext cx="526825" cy="5842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7755">
            <a:off x="7367061" y="914400"/>
            <a:ext cx="633939" cy="703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1306" y="2132016"/>
            <a:ext cx="380734" cy="422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70303">
            <a:off x="7384872" y="3143250"/>
            <a:ext cx="380734" cy="42226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03325"/>
            <a:ext cx="5510213" cy="33147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Plus d’un tiers de </a:t>
            </a:r>
            <a:r>
              <a:rPr lang="en-US" sz="1600" err="1"/>
              <a:t>notre</a:t>
            </a:r>
            <a:r>
              <a:rPr lang="en-US" sz="1600"/>
              <a:t> </a:t>
            </a:r>
            <a:r>
              <a:rPr lang="en-US" sz="1600" err="1"/>
              <a:t>nourriture</a:t>
            </a:r>
            <a:r>
              <a:rPr lang="en-US" sz="1600"/>
              <a:t> </a:t>
            </a:r>
            <a:r>
              <a:rPr lang="en-US" sz="1600" err="1"/>
              <a:t>est</a:t>
            </a:r>
            <a:r>
              <a:rPr lang="en-US" sz="1600"/>
              <a:t> </a:t>
            </a:r>
            <a:r>
              <a:rPr lang="en-US" sz="1600" err="1"/>
              <a:t>gaspillée</a:t>
            </a:r>
            <a:r>
              <a:rPr lang="en-US" sz="1600"/>
              <a:t>, tant dans les pays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développement</a:t>
            </a:r>
            <a:r>
              <a:rPr lang="en-US" sz="1600"/>
              <a:t> que dans les pays </a:t>
            </a:r>
            <a:r>
              <a:rPr lang="en-US" sz="1600" err="1"/>
              <a:t>développés</a:t>
            </a:r>
            <a:r>
              <a:rPr lang="en-US" sz="1600"/>
              <a:t>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La famine </a:t>
            </a:r>
            <a:r>
              <a:rPr lang="en-US" sz="1600" err="1"/>
              <a:t>est</a:t>
            </a:r>
            <a:r>
              <a:rPr lang="en-US" sz="1600"/>
              <a:t> </a:t>
            </a:r>
            <a:r>
              <a:rPr lang="en-US" sz="1600" err="1"/>
              <a:t>souvent</a:t>
            </a:r>
            <a:r>
              <a:rPr lang="en-US" sz="1600"/>
              <a:t> </a:t>
            </a:r>
            <a:r>
              <a:rPr lang="en-US" sz="1600" err="1"/>
              <a:t>causée</a:t>
            </a:r>
            <a:r>
              <a:rPr lang="en-US" sz="1600"/>
              <a:t> par le </a:t>
            </a:r>
            <a:r>
              <a:rPr lang="en-US" sz="1600" err="1"/>
              <a:t>gaspillage</a:t>
            </a:r>
            <a:r>
              <a:rPr lang="en-US" sz="1600"/>
              <a:t> </a:t>
            </a:r>
            <a:r>
              <a:rPr lang="en-US" sz="1600" err="1"/>
              <a:t>alimentaire</a:t>
            </a:r>
            <a:r>
              <a:rPr lang="en-US" sz="1600"/>
              <a:t> et </a:t>
            </a:r>
            <a:r>
              <a:rPr lang="en-US" sz="1600" err="1"/>
              <a:t>l’inégalité</a:t>
            </a:r>
            <a:r>
              <a:rPr lang="en-US" sz="1600"/>
              <a:t> de la distribution, et non par la </a:t>
            </a:r>
            <a:r>
              <a:rPr lang="en-US" sz="1600" err="1"/>
              <a:t>pénurie</a:t>
            </a:r>
            <a:r>
              <a:rPr lang="en-US" sz="1600"/>
              <a:t>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Le </a:t>
            </a:r>
            <a:r>
              <a:rPr lang="en-US" sz="1600" err="1"/>
              <a:t>gaspillage</a:t>
            </a:r>
            <a:r>
              <a:rPr lang="en-US" sz="1600"/>
              <a:t> </a:t>
            </a:r>
            <a:r>
              <a:rPr lang="en-US" sz="1600" err="1"/>
              <a:t>alimentaire</a:t>
            </a:r>
            <a:r>
              <a:rPr lang="en-US" sz="1600"/>
              <a:t> </a:t>
            </a:r>
            <a:r>
              <a:rPr lang="en-US" sz="1600" err="1"/>
              <a:t>diminue</a:t>
            </a:r>
            <a:r>
              <a:rPr lang="en-US" sz="1600"/>
              <a:t> la </a:t>
            </a:r>
            <a:r>
              <a:rPr lang="en-US" sz="1600" err="1"/>
              <a:t>durabilité</a:t>
            </a:r>
            <a:r>
              <a:rPr lang="en-US" sz="1600"/>
              <a:t> </a:t>
            </a:r>
            <a:r>
              <a:rPr lang="en-US" sz="1600" err="1"/>
              <a:t>en</a:t>
            </a:r>
            <a:r>
              <a:rPr lang="en-US" sz="1600"/>
              <a:t> raison de </a:t>
            </a:r>
            <a:r>
              <a:rPr lang="en-US" sz="1600" err="1"/>
              <a:t>l’utilisation</a:t>
            </a:r>
            <a:r>
              <a:rPr lang="en-US" sz="1600"/>
              <a:t> </a:t>
            </a:r>
            <a:r>
              <a:rPr lang="en-US" sz="1600" err="1"/>
              <a:t>inefficace</a:t>
            </a:r>
            <a:r>
              <a:rPr lang="en-US" sz="1600"/>
              <a:t> des </a:t>
            </a:r>
            <a:r>
              <a:rPr lang="en-US" sz="1600" err="1"/>
              <a:t>ressources</a:t>
            </a:r>
            <a:r>
              <a:rPr lang="en-US" sz="1600"/>
              <a:t> </a:t>
            </a:r>
            <a:r>
              <a:rPr lang="en-US" sz="1600" err="1"/>
              <a:t>naturelles</a:t>
            </a:r>
            <a:r>
              <a:rPr lang="en-US" sz="1600"/>
              <a:t>, </a:t>
            </a:r>
            <a:r>
              <a:rPr lang="en-US" sz="1600" err="1"/>
              <a:t>telles</a:t>
            </a:r>
            <a:r>
              <a:rPr lang="en-US" sz="1600"/>
              <a:t> que les </a:t>
            </a:r>
            <a:r>
              <a:rPr lang="en-US" sz="1600" err="1"/>
              <a:t>terres</a:t>
            </a:r>
            <a:r>
              <a:rPr lang="en-US" sz="1600"/>
              <a:t> </a:t>
            </a:r>
            <a:r>
              <a:rPr lang="en-US" sz="1600" err="1"/>
              <a:t>arables</a:t>
            </a:r>
            <a:r>
              <a:rPr lang="en-US" sz="1600"/>
              <a:t>, les nutriments du sol, </a:t>
            </a:r>
            <a:r>
              <a:rPr lang="en-US" sz="1600" err="1"/>
              <a:t>l’eau</a:t>
            </a:r>
            <a:r>
              <a:rPr lang="en-US" sz="1600"/>
              <a:t> et </a:t>
            </a:r>
            <a:r>
              <a:rPr lang="en-US" sz="1600" err="1"/>
              <a:t>l’énergie</a:t>
            </a:r>
            <a:r>
              <a:rPr lang="en-US" sz="1600"/>
              <a:t>. 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1600"/>
              <a:t>Le </a:t>
            </a:r>
            <a:r>
              <a:rPr lang="en-US" sz="1600" err="1"/>
              <a:t>gaspillage</a:t>
            </a:r>
            <a:r>
              <a:rPr lang="en-US" sz="1600"/>
              <a:t> </a:t>
            </a:r>
            <a:r>
              <a:rPr lang="en-US" sz="1600" err="1"/>
              <a:t>alimentaire</a:t>
            </a:r>
            <a:r>
              <a:rPr lang="en-US" sz="1600"/>
              <a:t> </a:t>
            </a:r>
            <a:r>
              <a:rPr lang="en-US" sz="1600" err="1"/>
              <a:t>nuit</a:t>
            </a:r>
            <a:r>
              <a:rPr lang="en-US" sz="1600"/>
              <a:t> </a:t>
            </a:r>
            <a:r>
              <a:rPr lang="en-US" sz="1600" err="1"/>
              <a:t>à</a:t>
            </a:r>
            <a:r>
              <a:rPr lang="en-US" sz="1600"/>
              <a:t> </a:t>
            </a:r>
            <a:r>
              <a:rPr lang="en-US" sz="1600" err="1"/>
              <a:t>notre</a:t>
            </a:r>
            <a:r>
              <a:rPr lang="en-US" sz="1600"/>
              <a:t> </a:t>
            </a:r>
            <a:r>
              <a:rPr lang="en-US" sz="1600" err="1"/>
              <a:t>qualité</a:t>
            </a:r>
            <a:r>
              <a:rPr lang="en-US" sz="1600"/>
              <a:t> de vie et au </a:t>
            </a:r>
            <a:r>
              <a:rPr lang="en-US" sz="1600" err="1"/>
              <a:t>développement</a:t>
            </a:r>
            <a:r>
              <a:rPr lang="en-US" sz="1600"/>
              <a:t> d’un pays.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endParaRPr lang="en-US" sz="16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7C2FD1-683C-2752-FDB8-69A594D9F83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569" y="3354384"/>
            <a:ext cx="380734" cy="4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Journey 2050 Master">
      <a:dk1>
        <a:srgbClr val="000000"/>
      </a:dk1>
      <a:lt1>
        <a:srgbClr val="FFFFFF"/>
      </a:lt1>
      <a:dk2>
        <a:srgbClr val="69ADE3"/>
      </a:dk2>
      <a:lt2>
        <a:srgbClr val="D52B1E"/>
      </a:lt2>
      <a:accent1>
        <a:srgbClr val="4472C4"/>
      </a:accent1>
      <a:accent2>
        <a:srgbClr val="EFBD47"/>
      </a:accent2>
      <a:accent3>
        <a:srgbClr val="C75B12"/>
      </a:accent3>
      <a:accent4>
        <a:srgbClr val="34B233"/>
      </a:accent4>
      <a:accent5>
        <a:srgbClr val="FCD900"/>
      </a:accent5>
      <a:accent6>
        <a:srgbClr val="935E3A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649B4A7958049A763137882913A99" ma:contentTypeVersion="17" ma:contentTypeDescription="Create a new document." ma:contentTypeScope="" ma:versionID="cf3c39f22bc27cab594b6b98f309851f">
  <xsd:schema xmlns:xsd="http://www.w3.org/2001/XMLSchema" xmlns:xs="http://www.w3.org/2001/XMLSchema" xmlns:p="http://schemas.microsoft.com/office/2006/metadata/properties" xmlns:ns2="a1ca5bd3-dc57-4382-99ab-538758ec9f94" xmlns:ns3="1bf075f4-9c3e-4c43-aa8d-13a9942c8797" xmlns:ns4="c83a6bef-5194-4f95-b509-58b1288fb4bf" targetNamespace="http://schemas.microsoft.com/office/2006/metadata/properties" ma:root="true" ma:fieldsID="318905dfb72f1acc634ce24a07955a01" ns2:_="" ns3:_="" ns4:_="">
    <xsd:import namespace="a1ca5bd3-dc57-4382-99ab-538758ec9f94"/>
    <xsd:import namespace="1bf075f4-9c3e-4c43-aa8d-13a9942c8797"/>
    <xsd:import namespace="c83a6bef-5194-4f95-b509-58b1288fb4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a5bd3-dc57-4382-99ab-538758ec9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8878c1d-ed48-4c0f-927c-43dd7fc4e4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075f4-9c3e-4c43-aa8d-13a9942c87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a6bef-5194-4f95-b509-58b1288fb4bf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8ca89041-c095-4b1a-b959-b1404c1992c9}" ma:internalName="TaxCatchAll" ma:showField="CatchAllData" ma:web="1bf075f4-9c3e-4c43-aa8d-13a9942c8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3a6bef-5194-4f95-b509-58b1288fb4bf" xsi:nil="true"/>
    <lcf76f155ced4ddcb4097134ff3c332f xmlns="a1ca5bd3-dc57-4382-99ab-538758ec9f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AC91B7B-B995-4641-9A8F-60D929AFDA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76DCC9-35BA-4E84-9E23-F6F6763D5049}">
  <ds:schemaRefs>
    <ds:schemaRef ds:uri="1bf075f4-9c3e-4c43-aa8d-13a9942c8797"/>
    <ds:schemaRef ds:uri="a1ca5bd3-dc57-4382-99ab-538758ec9f94"/>
    <ds:schemaRef ds:uri="c83a6bef-5194-4f95-b509-58b1288fb4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B920B6-9032-456A-810A-6FB0B1AC3851}">
  <ds:schemaRefs>
    <ds:schemaRef ds:uri="a1ca5bd3-dc57-4382-99ab-538758ec9f94"/>
    <ds:schemaRef ds:uri="c83a6bef-5194-4f95-b509-58b1288fb4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Microsoft Office PowerPoint</Application>
  <PresentationFormat>On-screen Show (16:9)</PresentationFormat>
  <Paragraphs>64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Courier New</vt:lpstr>
      <vt:lpstr>1_Office Theme</vt:lpstr>
      <vt:lpstr>Les gens gaspillent-ils la nourriture?</vt:lpstr>
      <vt:lpstr>Risque de sécurité alimentaire</vt:lpstr>
      <vt:lpstr>Quelle est l’incidence du gaspillage alimentaire sur le développement durable et la famine?</vt:lpstr>
      <vt:lpstr>Quelle est l’incidence du gaspillage alimentaire sur le développement durable et la famine?</vt:lpstr>
      <vt:lpstr>Remue-méninges</vt:lpstr>
      <vt:lpstr>Conclusion</vt:lpstr>
    </vt:vector>
  </TitlesOfParts>
  <Company>Agrium,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Metheral, Lindsey</dc:creator>
  <cp:lastModifiedBy>Chloe Sprecker</cp:lastModifiedBy>
  <cp:revision>2</cp:revision>
  <cp:lastPrinted>2015-05-04T14:32:06Z</cp:lastPrinted>
  <dcterms:created xsi:type="dcterms:W3CDTF">2015-04-24T15:50:46Z</dcterms:created>
  <dcterms:modified xsi:type="dcterms:W3CDTF">2023-07-21T22:04:57Z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0x0101002C8649B4A7958049A763137882913A99</vt:lpwstr>
  </property>
  <property fmtid="{D5CDD505-2E9C-101B-9397-08002B2CF9AE}" pid="3" name="MediaServiceImageTags">
    <vt:lpwstr/>
  </property>
</Properties>
</file>