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00" r:id="rId5"/>
    <p:sldId id="301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8C44D4-7CA7-4DFA-9C87-642E839ED539}">
          <p14:sldIdLst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DE4"/>
    <a:srgbClr val="E37222"/>
    <a:srgbClr val="00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0"/>
    <p:restoredTop sz="45409" autoAdjust="0"/>
  </p:normalViewPr>
  <p:slideViewPr>
    <p:cSldViewPr snapToGrid="0">
      <p:cViewPr varScale="1">
        <p:scale>
          <a:sx n="64" d="100"/>
          <a:sy n="64" d="100"/>
        </p:scale>
        <p:origin x="145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handoutMaster" Target="handoutMasters/handoutMaster1.xml" Id="rId8" /><Relationship Type="http://schemas.openxmlformats.org/officeDocument/2006/relationships/customXml" Target="../customXml/item3.xml" Id="rId3" /><Relationship Type="http://schemas.openxmlformats.org/officeDocument/2006/relationships/notesMaster" Target="notesMasters/notesMaster1.xml" Id="rId7" /><Relationship Type="http://schemas.openxmlformats.org/officeDocument/2006/relationships/tableStyles" Target="tableStyles.xml" Id="rId12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theme" Target="theme/theme1.xml" Id="rId11" /><Relationship Type="http://schemas.openxmlformats.org/officeDocument/2006/relationships/slide" Target="slides/slide1.xml" Id="rId5" /><Relationship Type="http://schemas.openxmlformats.org/officeDocument/2006/relationships/viewProps" Target="viewProps.xml" Id="rId10" /><Relationship Type="http://schemas.openxmlformats.org/officeDocument/2006/relationships/slideMaster" Target="slideMasters/slideMaster1.xml" Id="rId4" /><Relationship Type="http://schemas.openxmlformats.org/officeDocument/2006/relationships/presProps" Target="presProps.xml" Id="rId9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A767BC8-E1F0-4EEB-BD3C-1AA5201B6D9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47FE894-062E-4AF6-BA0B-536A9B2F7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A569AE-D65C-40AE-A70D-A7C8348D738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95A59FA-31FD-415D-91B3-8D46453FB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Optional  Slide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Optional 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3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463"/>
            <a:ext cx="8458200" cy="293955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F6FB4-44F1-9737-03C8-7A3E4F4787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54BE7-564F-B484-E977-A67927D196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6B311C-E955-EA1D-29C0-32B3A26CE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28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7396E-4A26-1AEF-5C2F-696C946B63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2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4668E-3FFC-48E0-57B7-3B4A697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A56C06-B493-5BC1-BC7B-E2923A026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66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6881" y="174081"/>
            <a:ext cx="939061" cy="1571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FC0D98-243E-F8DC-4C9B-ED466613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492611-724D-9287-2EA0-EB53296BDC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0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5131" y="79288"/>
            <a:ext cx="1826029" cy="165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0AC96-AC12-1D79-F1FA-13F9EA1B9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CEF94-9D55-B74F-EC48-D672FA4036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9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630" y="3356570"/>
            <a:ext cx="2185666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63FF8-B2BC-D584-F4B6-19E544BD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BBA20-9F09-D008-2A40-CB10044C83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56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401" y="3356570"/>
            <a:ext cx="1850124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DD7BA-D4C6-5ADC-9C77-B7DB4F62A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1727F-B3F3-34FC-34E4-242461753AC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18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5634" y="151587"/>
            <a:ext cx="1902062" cy="20903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B3ED08-31BD-C7FF-469B-0D03944D81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0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EC58E5A6-B45D-C2AC-06BB-EE8FAE77B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53192" r="41190" b="6451"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51124-2CA7-D7C5-8384-98F2DC23B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1D28890-AE73-EFE5-7333-2BDF7F456E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296F35-4C46-5169-1DFF-AEE76D24DE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21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3131AA17-504B-A55E-0486-8D315EEF3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53192" r="41190" b="6451"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9437"/>
            <a:ext cx="7772398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EAF6B1-2DCE-3802-3599-D3DD0EACBB6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8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1D693B39-56E5-D828-AA5B-55A6611BE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53192" r="41190" b="6451"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3"/>
          <a:stretch/>
        </p:blipFill>
        <p:spPr>
          <a:xfrm>
            <a:off x="0" y="209437"/>
            <a:ext cx="3858767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0899B-8596-68AB-6901-1A32FCB3B2C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20716-C980-5633-80BA-2C8A5D178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8"/>
          <a:stretch/>
        </p:blipFill>
        <p:spPr>
          <a:xfrm>
            <a:off x="0" y="857250"/>
            <a:ext cx="9144000" cy="36609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994"/>
            <a:ext cx="4876800" cy="2942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B1AB0-3DED-4190-10B4-07A7FB26CE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E9488D-801E-8016-C272-EE762F77E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ACB82E-F258-2D36-921D-6FDB2D0CEE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20BDAA-D01F-34C1-26AA-95E33F9C5E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14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E0609A-2E2B-6F61-B577-7168EC83E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311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r="1"/>
          <a:stretch/>
        </p:blipFill>
        <p:spPr>
          <a:xfrm>
            <a:off x="0" y="209437"/>
            <a:ext cx="3858767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0A4EC1-9CB0-C2A2-B9C1-A279A00E36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9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A0943B-FB65-B320-B496-856BC55E5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D6381-1A79-236E-0BAE-120B6377E7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E1A2AF7-8186-31B8-B4B2-3119B8E737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111EB-DC4B-6A97-ACA6-1C29033DAA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84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58412B-31BF-DCD0-87AF-C745CB93B8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0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2525E-DBDA-8D91-F13B-CA4B9C566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4632B1-0CE9-6DF4-4244-0E3AE36308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78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2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161212"/>
            <a:ext cx="3302000" cy="331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A62F3-35E8-1029-E81F-6AD03D048C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2412D1-D483-29B0-5AC6-F15BFD9927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87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5189"/>
            <a:ext cx="3026664" cy="3038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9AD91-1521-E3D9-1FFD-754D05C894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F749AF-3AB7-7EA8-7D5C-913BDA353C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81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20716-C980-5633-80BA-2C8A5D178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973" b="2068"/>
          <a:stretch/>
        </p:blipFill>
        <p:spPr>
          <a:xfrm>
            <a:off x="-1" y="0"/>
            <a:ext cx="9144001" cy="45182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6994"/>
            <a:ext cx="4876800" cy="29423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ACB82E-F258-2D36-921D-6FDB2D0CEE4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0F11BF-9A73-6DE1-B2B0-FE83EA9E014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7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8229"/>
            <a:ext cx="8458200" cy="3117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93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4371E-3520-6F87-C1E8-32DA293FE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D2A721-23EA-C373-A90B-D8F37005173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9014C0-5CC8-87E0-AF76-61B54D9230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5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AF6B28-A294-F4BC-5AF9-F941C93B21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5015"/>
            <a:ext cx="8229600" cy="857250"/>
          </a:xfrm>
        </p:spPr>
        <p:txBody>
          <a:bodyPr/>
          <a:lstStyle>
            <a:lvl1pPr algn="ctr"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 descr="A picture containing screenshot, windmill, design&#10;&#10;Description automatically generated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0" y="1599575"/>
            <a:ext cx="8752520" cy="215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99186B-9854-6A46-FB20-69F31AA53B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52" y="2789643"/>
            <a:ext cx="2121558" cy="1604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C2A73F-5A0A-5723-382C-800903B572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2EB127-4EF3-716A-6ED0-FAD6CD29A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205979"/>
            <a:ext cx="1066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80" r:id="rId3"/>
    <p:sldLayoutId id="2147483683" r:id="rId4"/>
    <p:sldLayoutId id="2147483649" r:id="rId5"/>
    <p:sldLayoutId id="2147483688" r:id="rId6"/>
    <p:sldLayoutId id="2147483652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2" r:id="rId17"/>
    <p:sldLayoutId id="2147483669" r:id="rId18"/>
    <p:sldLayoutId id="2147483681" r:id="rId19"/>
    <p:sldLayoutId id="2147483667" r:id="rId20"/>
    <p:sldLayoutId id="2147483682" r:id="rId21"/>
    <p:sldLayoutId id="2147483665" r:id="rId22"/>
    <p:sldLayoutId id="2147483666" r:id="rId23"/>
    <p:sldLayoutId id="2147483664" r:id="rId24"/>
    <p:sldLayoutId id="2147483684" r:id="rId25"/>
    <p:sldLayoutId id="2147483668" r:id="rId26"/>
    <p:sldLayoutId id="2147483670" r:id="rId27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3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9056"/>
            <a:ext cx="5049129" cy="2482949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/>
              <a:t>Farm practices and technology are constantly evolving. </a:t>
            </a:r>
          </a:p>
          <a:p>
            <a:pPr lvl="1"/>
            <a:r>
              <a:rPr lang="en-US" sz="1900" dirty="0"/>
              <a:t>Conservation practices (4R Nutrient Stewardship System, contour plowing, terracing, windbreaks, cover crops, crop rotation, no-till farming, etc.)</a:t>
            </a:r>
          </a:p>
          <a:p>
            <a:pPr lvl="1"/>
            <a:r>
              <a:rPr lang="en-US" sz="1900" dirty="0"/>
              <a:t>Cultural controls (varied planting seasons, etc.)</a:t>
            </a:r>
          </a:p>
          <a:p>
            <a:pPr lvl="1"/>
            <a:r>
              <a:rPr lang="en-US" sz="1900" dirty="0"/>
              <a:t>New farm equipment </a:t>
            </a:r>
          </a:p>
          <a:p>
            <a:pPr lvl="1"/>
            <a:r>
              <a:rPr lang="en-US" sz="1900" dirty="0"/>
              <a:t>New technology (Global Positioning System, weather monitoring system, soil PH and temperature analysis, new seed varieties, etc.)</a:t>
            </a:r>
          </a:p>
          <a:p>
            <a:pPr lvl="1"/>
            <a:r>
              <a:rPr lang="en-US" sz="1900" dirty="0"/>
              <a:t>Biological controls (ladybugs, etc.)</a:t>
            </a:r>
          </a:p>
          <a:p>
            <a:pPr lvl="1"/>
            <a:r>
              <a:rPr lang="en-US" sz="1900" dirty="0"/>
              <a:t>Chemical controls (pesticides and herbicides)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of Farming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3" r="7240"/>
          <a:stretch/>
        </p:blipFill>
        <p:spPr>
          <a:xfrm>
            <a:off x="5605974" y="1600200"/>
            <a:ext cx="3157025" cy="1943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62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46536"/>
            <a:ext cx="4817011" cy="19963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</a:rPr>
              <a:t>Goal: </a:t>
            </a:r>
            <a:r>
              <a:rPr lang="en-US" dirty="0"/>
              <a:t>Grow a healthy crop and raise healthy livestock while balancing a budget and environmental footprint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en-US" b="1" dirty="0"/>
            </a:br>
            <a:r>
              <a:rPr lang="en-US" b="1" dirty="0">
                <a:solidFill>
                  <a:schemeClr val="accent2"/>
                </a:solidFill>
              </a:rPr>
              <a:t>Reality: </a:t>
            </a:r>
            <a:r>
              <a:rPr lang="en-US" dirty="0"/>
              <a:t>Farmers must use the resources they have to make informed decisions </a:t>
            </a:r>
          </a:p>
          <a:p>
            <a:pPr lvl="1"/>
            <a:r>
              <a:rPr lang="en-US" dirty="0"/>
              <a:t>Does a Kenyan farmer have the same equipment as a North American farmer?</a:t>
            </a:r>
          </a:p>
          <a:p>
            <a:pPr lvl="1"/>
            <a:r>
              <a:rPr lang="en-US" dirty="0"/>
              <a:t>How does an organic farmer vs a conventional farmer respond to a problem with nutrients, pests or diseases?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29" y="1388247"/>
            <a:ext cx="1285395" cy="1714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42766" y="3342906"/>
            <a:ext cx="467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accent2"/>
                </a:solidFill>
              </a:rPr>
              <a:t>There is no one-size-fits-all solution. Every farmer grows the healthiest plants and animals they can.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766" y="4071842"/>
            <a:ext cx="50500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A farmer’s livelihood depends on sustainable practices.</a:t>
            </a:r>
            <a:endParaRPr lang="en-US" sz="15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820" y="2685429"/>
            <a:ext cx="1921552" cy="128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B722895-21F1-F2FC-B95D-D0C9018B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of Farming</a:t>
            </a:r>
          </a:p>
        </p:txBody>
      </p:sp>
    </p:spTree>
    <p:extLst>
      <p:ext uri="{BB962C8B-B14F-4D97-AF65-F5344CB8AC3E}">
        <p14:creationId xmlns:p14="http://schemas.microsoft.com/office/powerpoint/2010/main" val="17045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Journey 2050">
      <a:dk1>
        <a:srgbClr val="000000"/>
      </a:dk1>
      <a:lt1>
        <a:srgbClr val="FFFFFF"/>
      </a:lt1>
      <a:dk2>
        <a:srgbClr val="69ADE3"/>
      </a:dk2>
      <a:lt2>
        <a:srgbClr val="D52B1E"/>
      </a:lt2>
      <a:accent1>
        <a:srgbClr val="4472C4"/>
      </a:accent1>
      <a:accent2>
        <a:srgbClr val="EFBD47"/>
      </a:accent2>
      <a:accent3>
        <a:srgbClr val="C75B12"/>
      </a:accent3>
      <a:accent4>
        <a:srgbClr val="34B233"/>
      </a:accent4>
      <a:accent5>
        <a:srgbClr val="FCD900"/>
      </a:accent5>
      <a:accent6>
        <a:srgbClr val="935E3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49B4A7958049A763137882913A99" ma:contentTypeVersion="17" ma:contentTypeDescription="Create a new document." ma:contentTypeScope="" ma:versionID="cf3c39f22bc27cab594b6b98f309851f">
  <xsd:schema xmlns:xsd="http://www.w3.org/2001/XMLSchema" xmlns:xs="http://www.w3.org/2001/XMLSchema" xmlns:p="http://schemas.microsoft.com/office/2006/metadata/properties" xmlns:ns2="a1ca5bd3-dc57-4382-99ab-538758ec9f94" xmlns:ns3="1bf075f4-9c3e-4c43-aa8d-13a9942c8797" xmlns:ns4="c83a6bef-5194-4f95-b509-58b1288fb4bf" targetNamespace="http://schemas.microsoft.com/office/2006/metadata/properties" ma:root="true" ma:fieldsID="318905dfb72f1acc634ce24a07955a01" ns2:_="" ns3:_="" ns4:_="">
    <xsd:import namespace="a1ca5bd3-dc57-4382-99ab-538758ec9f94"/>
    <xsd:import namespace="1bf075f4-9c3e-4c43-aa8d-13a9942c8797"/>
    <xsd:import namespace="c83a6bef-5194-4f95-b509-58b1288fb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a5bd3-dc57-4382-99ab-538758ec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8878c1d-ed48-4c0f-927c-43dd7fc4e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075f4-9c3e-4c43-aa8d-13a9942c8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6bef-5194-4f95-b509-58b1288fb4b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ca89041-c095-4b1a-b959-b1404c1992c9}" ma:internalName="TaxCatchAll" ma:showField="CatchAllData" ma:web="1bf075f4-9c3e-4c43-aa8d-13a9942c8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a6bef-5194-4f95-b509-58b1288fb4bf" xsi:nil="true"/>
    <lcf76f155ced4ddcb4097134ff3c332f xmlns="a1ca5bd3-dc57-4382-99ab-538758ec9f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09FAC9-E501-4A29-B36D-D24C1D9233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EBFE79-EE22-4574-B24D-75C435A43F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ca5bd3-dc57-4382-99ab-538758ec9f94"/>
    <ds:schemaRef ds:uri="1bf075f4-9c3e-4c43-aa8d-13a9942c8797"/>
    <ds:schemaRef ds:uri="c83a6bef-5194-4f95-b509-58b1288f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E63133-C897-4589-9AAF-237E6B73AC51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a1ca5bd3-dc57-4382-99ab-538758ec9f94"/>
    <ds:schemaRef ds:uri="c83a6bef-5194-4f95-b509-58b1288fb4b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Journey-2050-1</Template>
  <TotalTime>833</TotalTime>
  <Words>186</Words>
  <Application>Microsoft Office PowerPoint</Application>
  <PresentationFormat>On-screen Show (16:9)</PresentationFormat>
  <Paragraphs>19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Science of Farming</vt:lpstr>
      <vt:lpstr>Science of Farming</vt:lpstr>
    </vt:vector>
  </TitlesOfParts>
  <Company>Agrium,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Metheral, Lindsey</dc:creator>
  <cp:lastModifiedBy>Chloe Sprecker</cp:lastModifiedBy>
  <cp:revision>10</cp:revision>
  <cp:lastPrinted>2015-05-04T14:32:06Z</cp:lastPrinted>
  <dcterms:created xsi:type="dcterms:W3CDTF">2015-04-24T15:50:46Z</dcterms:created>
  <dcterms:modified xsi:type="dcterms:W3CDTF">2023-07-21T16:22:22Z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0x0101002C8649B4A7958049A763137882913A99</vt:lpwstr>
  </property>
</Properties>
</file>