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62" r:id="rId6"/>
    <p:sldId id="276" r:id="rId7"/>
    <p:sldId id="277" r:id="rId8"/>
    <p:sldId id="280" r:id="rId9"/>
    <p:sldId id="275" r:id="rId10"/>
    <p:sldId id="278" r:id="rId11"/>
    <p:sldId id="279" r:id="rId12"/>
    <p:sldId id="259" r:id="rId13"/>
    <p:sldId id="283" r:id="rId14"/>
    <p:sldId id="266" r:id="rId15"/>
    <p:sldId id="271" r:id="rId16"/>
    <p:sldId id="282" r:id="rId17"/>
    <p:sldId id="281" r:id="rId18"/>
    <p:sldId id="285" r:id="rId19"/>
    <p:sldId id="286" r:id="rId20"/>
    <p:sldId id="284" r:id="rId21"/>
    <p:sldId id="311" r:id="rId22"/>
    <p:sldId id="296" r:id="rId23"/>
    <p:sldId id="268" r:id="rId24"/>
    <p:sldId id="304" r:id="rId25"/>
    <p:sldId id="305" r:id="rId26"/>
    <p:sldId id="306" r:id="rId27"/>
    <p:sldId id="307" r:id="rId28"/>
    <p:sldId id="308" r:id="rId29"/>
    <p:sldId id="288" r:id="rId30"/>
    <p:sldId id="303" r:id="rId31"/>
    <p:sldId id="294" r:id="rId32"/>
    <p:sldId id="310" r:id="rId33"/>
    <p:sldId id="313" r:id="rId34"/>
    <p:sldId id="295" r:id="rId35"/>
    <p:sldId id="309" r:id="rId36"/>
    <p:sldId id="297" r:id="rId37"/>
    <p:sldId id="312"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256"/>
            <p14:sldId id="262"/>
            <p14:sldId id="276"/>
            <p14:sldId id="277"/>
            <p14:sldId id="280"/>
            <p14:sldId id="275"/>
            <p14:sldId id="278"/>
            <p14:sldId id="279"/>
            <p14:sldId id="259"/>
            <p14:sldId id="283"/>
            <p14:sldId id="266"/>
            <p14:sldId id="271"/>
            <p14:sldId id="282"/>
            <p14:sldId id="281"/>
            <p14:sldId id="285"/>
            <p14:sldId id="286"/>
            <p14:sldId id="284"/>
            <p14:sldId id="311"/>
            <p14:sldId id="296"/>
            <p14:sldId id="268"/>
            <p14:sldId id="304"/>
            <p14:sldId id="305"/>
            <p14:sldId id="306"/>
            <p14:sldId id="307"/>
            <p14:sldId id="308"/>
            <p14:sldId id="288"/>
            <p14:sldId id="303"/>
            <p14:sldId id="294"/>
            <p14:sldId id="310"/>
            <p14:sldId id="313"/>
            <p14:sldId id="295"/>
            <p14:sldId id="309"/>
            <p14:sldId id="297"/>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C9D6D-BBEE-4F68-9B75-856B9AF958DE}" v="64" dt="2019-07-19T14:15:35.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S::programs_naitco.org#ext#@ui.onmicrosoft.com::82dc296d-a570-4d4c-9762-127f2bfc6475" providerId="AD" clId="Web-{25028DF7-19E0-849A-CB8B-F3F03382C821}"/>
    <pc:docChg chg="modSld">
      <pc:chgData name="Tessa Matuszak" userId="S::programs_naitco.org#ext#@ui.onmicrosoft.com::82dc296d-a570-4d4c-9762-127f2bfc6475" providerId="AD" clId="Web-{25028DF7-19E0-849A-CB8B-F3F03382C821}" dt="2019-04-30T13:58:22.152" v="29" actId="20577"/>
      <pc:docMkLst>
        <pc:docMk/>
      </pc:docMkLst>
      <pc:sldChg chg="modSp">
        <pc:chgData name="Tessa Matuszak" userId="S::programs_naitco.org#ext#@ui.onmicrosoft.com::82dc296d-a570-4d4c-9762-127f2bfc6475" providerId="AD" clId="Web-{25028DF7-19E0-849A-CB8B-F3F03382C821}" dt="2019-04-30T13:58:20.370" v="27" actId="20577"/>
        <pc:sldMkLst>
          <pc:docMk/>
          <pc:sldMk cId="2719807053" sldId="294"/>
        </pc:sldMkLst>
        <pc:spChg chg="mod">
          <ac:chgData name="Tessa Matuszak" userId="S::programs_naitco.org#ext#@ui.onmicrosoft.com::82dc296d-a570-4d4c-9762-127f2bfc6475" providerId="AD" clId="Web-{25028DF7-19E0-849A-CB8B-F3F03382C821}" dt="2019-04-30T13:58:20.370" v="27" actId="20577"/>
          <ac:spMkLst>
            <pc:docMk/>
            <pc:sldMk cId="2719807053" sldId="294"/>
            <ac:spMk id="7" creationId="{00000000-0000-0000-0000-000000000000}"/>
          </ac:spMkLst>
        </pc:spChg>
      </pc:sldChg>
    </pc:docChg>
  </pc:docChgLst>
  <pc:docChgLst>
    <pc:chgData name="Tessa Matuszak" userId="S::programs_naitco.org#ext#@ui.onmicrosoft.com::82dc296d-a570-4d4c-9762-127f2bfc6475" providerId="AD" clId="Web-{995A9B59-D0C1-843B-F944-180DF60E2831}"/>
    <pc:docChg chg="modSld">
      <pc:chgData name="Tessa Matuszak" userId="S::programs_naitco.org#ext#@ui.onmicrosoft.com::82dc296d-a570-4d4c-9762-127f2bfc6475" providerId="AD" clId="Web-{995A9B59-D0C1-843B-F944-180DF60E2831}" dt="2019-07-30T17:27:12.340" v="4" actId="20577"/>
      <pc:docMkLst>
        <pc:docMk/>
      </pc:docMkLst>
      <pc:sldChg chg="modSp">
        <pc:chgData name="Tessa Matuszak" userId="S::programs_naitco.org#ext#@ui.onmicrosoft.com::82dc296d-a570-4d4c-9762-127f2bfc6475" providerId="AD" clId="Web-{995A9B59-D0C1-843B-F944-180DF60E2831}" dt="2019-07-30T17:27:10.262" v="2" actId="20577"/>
        <pc:sldMkLst>
          <pc:docMk/>
          <pc:sldMk cId="2625205845" sldId="309"/>
        </pc:sldMkLst>
        <pc:spChg chg="mod">
          <ac:chgData name="Tessa Matuszak" userId="S::programs_naitco.org#ext#@ui.onmicrosoft.com::82dc296d-a570-4d4c-9762-127f2bfc6475" providerId="AD" clId="Web-{995A9B59-D0C1-843B-F944-180DF60E2831}" dt="2019-07-30T17:27:10.262" v="2" actId="20577"/>
          <ac:spMkLst>
            <pc:docMk/>
            <pc:sldMk cId="2625205845" sldId="309"/>
            <ac:spMk id="2" creationId="{00000000-0000-0000-0000-000000000000}"/>
          </ac:spMkLst>
        </pc:spChg>
      </pc:sldChg>
    </pc:docChg>
  </pc:docChgLst>
  <pc:docChgLst>
    <pc:chgData name="Tessa Matuszak" userId="4a077a76-6980-4fe5-bff8-746cc8e512dd" providerId="ADAL" clId="{C2356DC2-91A7-4919-9AB6-55BAEE505B15}"/>
    <pc:docChg chg="custSel addSld modSld">
      <pc:chgData name="Tessa Matuszak" userId="4a077a76-6980-4fe5-bff8-746cc8e512dd" providerId="ADAL" clId="{C2356DC2-91A7-4919-9AB6-55BAEE505B15}" dt="2019-06-13T19:33:33.195" v="44" actId="20577"/>
      <pc:docMkLst>
        <pc:docMk/>
      </pc:docMkLst>
      <pc:sldChg chg="modSp add modNotesTx">
        <pc:chgData name="Tessa Matuszak" userId="4a077a76-6980-4fe5-bff8-746cc8e512dd" providerId="ADAL" clId="{C2356DC2-91A7-4919-9AB6-55BAEE505B15}" dt="2019-06-13T19:33:33.195" v="44" actId="20577"/>
        <pc:sldMkLst>
          <pc:docMk/>
          <pc:sldMk cId="2360673105" sldId="313"/>
        </pc:sldMkLst>
        <pc:spChg chg="mod">
          <ac:chgData name="Tessa Matuszak" userId="4a077a76-6980-4fe5-bff8-746cc8e512dd" providerId="ADAL" clId="{C2356DC2-91A7-4919-9AB6-55BAEE505B15}" dt="2019-06-13T19:32:13.762" v="32" actId="20577"/>
          <ac:spMkLst>
            <pc:docMk/>
            <pc:sldMk cId="2360673105" sldId="313"/>
            <ac:spMk id="2" creationId="{00000000-0000-0000-0000-000000000000}"/>
          </ac:spMkLst>
        </pc:spChg>
      </pc:sldChg>
    </pc:docChg>
  </pc:docChgLst>
  <pc:docChgLst>
    <pc:chgData name="Tessa Matuszak" userId="S::programs_naitco.org#ext#@ui.onmicrosoft.com::82dc296d-a570-4d4c-9762-127f2bfc6475" providerId="AD" clId="Web-{31F8BD95-CCB4-E671-8681-8E997184ED29}"/>
    <pc:docChg chg="modSld">
      <pc:chgData name="Tessa Matuszak" userId="S::programs_naitco.org#ext#@ui.onmicrosoft.com::82dc296d-a570-4d4c-9762-127f2bfc6475" providerId="AD" clId="Web-{31F8BD95-CCB4-E671-8681-8E997184ED29}" dt="2019-07-30T17:25:03.909" v="10" actId="20577"/>
      <pc:docMkLst>
        <pc:docMk/>
      </pc:docMkLst>
      <pc:sldChg chg="modSp">
        <pc:chgData name="Tessa Matuszak" userId="S::programs_naitco.org#ext#@ui.onmicrosoft.com::82dc296d-a570-4d4c-9762-127f2bfc6475" providerId="AD" clId="Web-{31F8BD95-CCB4-E671-8681-8E997184ED29}" dt="2019-07-30T17:25:02.628" v="8" actId="20577"/>
        <pc:sldMkLst>
          <pc:docMk/>
          <pc:sldMk cId="2625205845" sldId="309"/>
        </pc:sldMkLst>
        <pc:spChg chg="mod">
          <ac:chgData name="Tessa Matuszak" userId="S::programs_naitco.org#ext#@ui.onmicrosoft.com::82dc296d-a570-4d4c-9762-127f2bfc6475" providerId="AD" clId="Web-{31F8BD95-CCB4-E671-8681-8E997184ED29}" dt="2019-07-30T17:25:02.628" v="8" actId="20577"/>
          <ac:spMkLst>
            <pc:docMk/>
            <pc:sldMk cId="2625205845" sldId="309"/>
            <ac:spMk id="2" creationId="{00000000-0000-0000-0000-000000000000}"/>
          </ac:spMkLst>
        </pc:spChg>
      </pc:sldChg>
    </pc:docChg>
  </pc:docChgLst>
  <pc:docChgLst>
    <pc:chgData name="Tessa Matuszak" userId="4a077a76-6980-4fe5-bff8-746cc8e512dd" providerId="ADAL" clId="{069C9D6D-BBEE-4F68-9B75-856B9AF958DE}"/>
    <pc:docChg chg="undo custSel modSld">
      <pc:chgData name="Tessa Matuszak" userId="4a077a76-6980-4fe5-bff8-746cc8e512dd" providerId="ADAL" clId="{069C9D6D-BBEE-4F68-9B75-856B9AF958DE}" dt="2019-07-19T14:15:35.021" v="63" actId="1076"/>
      <pc:docMkLst>
        <pc:docMk/>
      </pc:docMkLst>
      <pc:sldChg chg="addSp delSp modSp">
        <pc:chgData name="Tessa Matuszak" userId="4a077a76-6980-4fe5-bff8-746cc8e512dd" providerId="ADAL" clId="{069C9D6D-BBEE-4F68-9B75-856B9AF958DE}" dt="2019-07-19T14:15:35.021" v="63" actId="1076"/>
        <pc:sldMkLst>
          <pc:docMk/>
          <pc:sldMk cId="1247999333" sldId="311"/>
        </pc:sldMkLst>
        <pc:spChg chg="mod">
          <ac:chgData name="Tessa Matuszak" userId="4a077a76-6980-4fe5-bff8-746cc8e512dd" providerId="ADAL" clId="{069C9D6D-BBEE-4F68-9B75-856B9AF958DE}" dt="2019-07-19T14:15:35.021" v="63" actId="1076"/>
          <ac:spMkLst>
            <pc:docMk/>
            <pc:sldMk cId="1247999333" sldId="311"/>
            <ac:spMk id="2" creationId="{00000000-0000-0000-0000-000000000000}"/>
          </ac:spMkLst>
        </pc:spChg>
        <pc:spChg chg="mod">
          <ac:chgData name="Tessa Matuszak" userId="4a077a76-6980-4fe5-bff8-746cc8e512dd" providerId="ADAL" clId="{069C9D6D-BBEE-4F68-9B75-856B9AF958DE}" dt="2019-07-19T14:08:51.043" v="61" actId="164"/>
          <ac:spMkLst>
            <pc:docMk/>
            <pc:sldMk cId="1247999333" sldId="311"/>
            <ac:spMk id="6"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1"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3"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4"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5"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6" creationId="{00000000-0000-0000-0000-000000000000}"/>
          </ac:spMkLst>
        </pc:spChg>
        <pc:spChg chg="mod topLvl">
          <ac:chgData name="Tessa Matuszak" userId="4a077a76-6980-4fe5-bff8-746cc8e512dd" providerId="ADAL" clId="{069C9D6D-BBEE-4F68-9B75-856B9AF958DE}" dt="2019-07-19T14:08:51.043" v="61" actId="164"/>
          <ac:spMkLst>
            <pc:docMk/>
            <pc:sldMk cId="1247999333" sldId="311"/>
            <ac:spMk id="18" creationId="{0E6880FD-6AB7-4863-B909-3C7C15C2F466}"/>
          </ac:spMkLst>
        </pc:spChg>
        <pc:spChg chg="add mod topLvl">
          <ac:chgData name="Tessa Matuszak" userId="4a077a76-6980-4fe5-bff8-746cc8e512dd" providerId="ADAL" clId="{069C9D6D-BBEE-4F68-9B75-856B9AF958DE}" dt="2019-07-19T14:08:51.043" v="61" actId="164"/>
          <ac:spMkLst>
            <pc:docMk/>
            <pc:sldMk cId="1247999333" sldId="311"/>
            <ac:spMk id="23" creationId="{B029E079-F864-4B67-8680-FE696C3E9E76}"/>
          </ac:spMkLst>
        </pc:spChg>
        <pc:grpChg chg="add del mod">
          <ac:chgData name="Tessa Matuszak" userId="4a077a76-6980-4fe5-bff8-746cc8e512dd" providerId="ADAL" clId="{069C9D6D-BBEE-4F68-9B75-856B9AF958DE}" dt="2019-07-19T14:08:16.306" v="58" actId="165"/>
          <ac:grpSpMkLst>
            <pc:docMk/>
            <pc:sldMk cId="1247999333" sldId="311"/>
            <ac:grpSpMk id="8" creationId="{6C592277-37B4-4AAD-9E67-873B31CAB9FA}"/>
          </ac:grpSpMkLst>
        </pc:grpChg>
        <pc:grpChg chg="add mod">
          <ac:chgData name="Tessa Matuszak" userId="4a077a76-6980-4fe5-bff8-746cc8e512dd" providerId="ADAL" clId="{069C9D6D-BBEE-4F68-9B75-856B9AF958DE}" dt="2019-07-19T14:08:51.043" v="61" actId="164"/>
          <ac:grpSpMkLst>
            <pc:docMk/>
            <pc:sldMk cId="1247999333" sldId="311"/>
            <ac:grpSpMk id="9" creationId="{F309113E-F6D1-4059-BE08-D981C0A33F8D}"/>
          </ac:grpSpMkLst>
        </pc:grpChg>
        <pc:picChg chg="del mod modCrop">
          <ac:chgData name="Tessa Matuszak" userId="4a077a76-6980-4fe5-bff8-746cc8e512dd" providerId="ADAL" clId="{069C9D6D-BBEE-4F68-9B75-856B9AF958DE}" dt="2019-07-19T14:02:35.993" v="2" actId="478"/>
          <ac:picMkLst>
            <pc:docMk/>
            <pc:sldMk cId="1247999333" sldId="311"/>
            <ac:picMk id="5" creationId="{3088B850-F39E-4844-BEC9-50270C6B5CE9}"/>
          </ac:picMkLst>
        </pc:picChg>
        <pc:picChg chg="add mod topLvl modCrop">
          <ac:chgData name="Tessa Matuszak" userId="4a077a76-6980-4fe5-bff8-746cc8e512dd" providerId="ADAL" clId="{069C9D6D-BBEE-4F68-9B75-856B9AF958DE}" dt="2019-07-19T14:08:51.043" v="61" actId="164"/>
          <ac:picMkLst>
            <pc:docMk/>
            <pc:sldMk cId="1247999333" sldId="311"/>
            <ac:picMk id="7" creationId="{F820DC6F-58C0-49B3-9EBA-47A7962DCCA9}"/>
          </ac:picMkLst>
        </pc:picChg>
      </pc:sldChg>
    </pc:docChg>
  </pc:docChgLst>
  <pc:docChgLst>
    <pc:chgData name="Tessa Matuszak" userId="S::programs_naitco.org#ext#@ui.onmicrosoft.com::82dc296d-a570-4d4c-9762-127f2bfc6475" providerId="AD" clId="Web-{3D43CF61-7D79-F4F9-F9AE-4522B736E587}"/>
    <pc:docChg chg="modSld">
      <pc:chgData name="Tessa Matuszak" userId="S::programs_naitco.org#ext#@ui.onmicrosoft.com::82dc296d-a570-4d4c-9762-127f2bfc6475" providerId="AD" clId="Web-{3D43CF61-7D79-F4F9-F9AE-4522B736E587}" dt="2019-07-28T16:52:06.646" v="94" actId="20577"/>
      <pc:docMkLst>
        <pc:docMk/>
      </pc:docMkLst>
      <pc:sldChg chg="modSp">
        <pc:chgData name="Tessa Matuszak" userId="S::programs_naitco.org#ext#@ui.onmicrosoft.com::82dc296d-a570-4d4c-9762-127f2bfc6475" providerId="AD" clId="Web-{3D43CF61-7D79-F4F9-F9AE-4522B736E587}" dt="2019-07-28T16:52:06.646" v="93" actId="20577"/>
        <pc:sldMkLst>
          <pc:docMk/>
          <pc:sldMk cId="2625205845" sldId="309"/>
        </pc:sldMkLst>
        <pc:spChg chg="mod">
          <ac:chgData name="Tessa Matuszak" userId="S::programs_naitco.org#ext#@ui.onmicrosoft.com::82dc296d-a570-4d4c-9762-127f2bfc6475" providerId="AD" clId="Web-{3D43CF61-7D79-F4F9-F9AE-4522B736E587}" dt="2019-07-28T16:52:06.646" v="93" actId="20577"/>
          <ac:spMkLst>
            <pc:docMk/>
            <pc:sldMk cId="2625205845" sldId="309"/>
            <ac:spMk id="2" creationId="{00000000-0000-0000-0000-000000000000}"/>
          </ac:spMkLst>
        </pc:spChg>
      </pc:sldChg>
    </pc:docChg>
  </pc:docChgLst>
  <pc:docChgLst>
    <pc:chgData name="Tessa Matuszak" userId="S::programs_naitco.org#ext#@ui.onmicrosoft.com::82dc296d-a570-4d4c-9762-127f2bfc6475" providerId="AD" clId="Web-{0D8E9492-7A64-6040-A5BC-CEEFD3D0FDA6}"/>
    <pc:docChg chg="modSld">
      <pc:chgData name="Tessa Matuszak" userId="S::programs_naitco.org#ext#@ui.onmicrosoft.com::82dc296d-a570-4d4c-9762-127f2bfc6475" providerId="AD" clId="Web-{0D8E9492-7A64-6040-A5BC-CEEFD3D0FDA6}" dt="2019-07-19T14:01:32.752" v="0"/>
      <pc:docMkLst>
        <pc:docMk/>
      </pc:docMkLst>
      <pc:sldChg chg="modSp">
        <pc:chgData name="Tessa Matuszak" userId="S::programs_naitco.org#ext#@ui.onmicrosoft.com::82dc296d-a570-4d4c-9762-127f2bfc6475" providerId="AD" clId="Web-{0D8E9492-7A64-6040-A5BC-CEEFD3D0FDA6}" dt="2019-07-19T14:01:32.752" v="0"/>
        <pc:sldMkLst>
          <pc:docMk/>
          <pc:sldMk cId="1247999333" sldId="311"/>
        </pc:sldMkLst>
        <pc:picChg chg="mod">
          <ac:chgData name="Tessa Matuszak" userId="S::programs_naitco.org#ext#@ui.onmicrosoft.com::82dc296d-a570-4d4c-9762-127f2bfc6475" providerId="AD" clId="Web-{0D8E9492-7A64-6040-A5BC-CEEFD3D0FDA6}" dt="2019-07-19T14:01:32.752" v="0"/>
          <ac:picMkLst>
            <pc:docMk/>
            <pc:sldMk cId="1247999333" sldId="311"/>
            <ac:picMk id="5" creationId="{3088B850-F39E-4844-BEC9-50270C6B5CE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7/30/2019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7/30/2019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khFjdmp9sZ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VcSX4ytEfc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nTAxPO-YDF8"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youtu.be/MzF8LPlaIcY" TargetMode="External"/><Relationship Id="rId4" Type="http://schemas.openxmlformats.org/officeDocument/2006/relationships/hyperlink" Target="https://youtu.be/bLQ5QWN0NIg"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news.nationalgeographic.com/news/2015/01/150122-food-waste-climate-change-hunger/"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youtube.com/watch?v=qQQMygivn0g" TargetMode="External"/><Relationship Id="rId4" Type="http://schemas.openxmlformats.org/officeDocument/2006/relationships/hyperlink" Target="https://www.youtube.com/watch?v=zjNqr4VltAc"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globalgoals.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100" b="1"/>
              <a:t>Time</a:t>
            </a:r>
            <a:endParaRPr lang="en-US" sz="1100"/>
          </a:p>
          <a:p>
            <a:r>
              <a:rPr lang="en-US" sz="1100"/>
              <a:t>90 minutes</a:t>
            </a:r>
          </a:p>
          <a:p>
            <a:r>
              <a:rPr lang="en-US" sz="1100"/>
              <a:t> </a:t>
            </a:r>
          </a:p>
          <a:p>
            <a:r>
              <a:rPr lang="en-US" sz="1100" b="1"/>
              <a:t>Activity Expectations</a:t>
            </a:r>
            <a:endParaRPr lang="en-US" sz="1100"/>
          </a:p>
          <a:p>
            <a:r>
              <a:rPr lang="en-US" sz="1100"/>
              <a:t>Students will be able to:</a:t>
            </a:r>
          </a:p>
          <a:p>
            <a:r>
              <a:rPr lang="en-US" sz="1100"/>
              <a:t> </a:t>
            </a:r>
          </a:p>
          <a:p>
            <a:pPr marL="171450" lvl="0" indent="-171450">
              <a:buFont typeface="Arial" panose="020B0604020202020204" pitchFamily="34" charset="0"/>
              <a:buChar char="•"/>
            </a:pPr>
            <a:r>
              <a:rPr lang="en-US" sz="1100"/>
              <a:t>Understand the core question, “How will we sustainably feed nearly 10 billion people by the year 2050?” and begin to think about the challenges and opportunities presented by this question;</a:t>
            </a:r>
          </a:p>
          <a:p>
            <a:pPr marL="171450" lvl="0" indent="-171450">
              <a:buFont typeface="Arial" panose="020B0604020202020204" pitchFamily="34" charset="0"/>
              <a:buChar char="•"/>
            </a:pPr>
            <a:r>
              <a:rPr lang="en-US" sz="1100"/>
              <a:t>Describe the expected population growth between now and the year 2050;</a:t>
            </a:r>
          </a:p>
          <a:p>
            <a:pPr marL="171450" lvl="0" indent="-171450">
              <a:buFont typeface="Arial" panose="020B0604020202020204" pitchFamily="34" charset="0"/>
              <a:buChar char="•"/>
            </a:pPr>
            <a:r>
              <a:rPr lang="en-US" sz="1100"/>
              <a:t>Identify agricultural products that must be provided by agriculture in order to accommodate a growing population;</a:t>
            </a:r>
          </a:p>
          <a:p>
            <a:pPr marL="171450" lvl="0" indent="-171450">
              <a:buFont typeface="Arial" panose="020B0604020202020204" pitchFamily="34" charset="0"/>
              <a:buChar char="•"/>
            </a:pPr>
            <a:r>
              <a:rPr lang="en-US" sz="1100"/>
              <a:t>Explain what sustainable agriculture is using the sustainability barrel;  </a:t>
            </a:r>
          </a:p>
          <a:p>
            <a:pPr marL="171450" lvl="0" indent="-171450">
              <a:buFont typeface="Arial" panose="020B0604020202020204" pitchFamily="34" charset="0"/>
              <a:buChar char="•"/>
            </a:pPr>
            <a:r>
              <a:rPr lang="en-US" sz="1100"/>
              <a:t>Discover how the ripple effect can relate to sustainable agriculture and have a positive impact in our society; and</a:t>
            </a:r>
          </a:p>
          <a:p>
            <a:pPr marL="171450" lvl="0" indent="-171450">
              <a:buFont typeface="Arial" panose="020B0604020202020204" pitchFamily="34" charset="0"/>
              <a:buChar char="•"/>
            </a:pPr>
            <a:r>
              <a:rPr lang="en-US" sz="1100"/>
              <a:t>Understand the role food waste plays in our world.</a:t>
            </a:r>
          </a:p>
          <a:p>
            <a:r>
              <a:rPr lang="en-US" sz="1100"/>
              <a:t> </a:t>
            </a:r>
          </a:p>
          <a:p>
            <a:r>
              <a:rPr lang="en-US" sz="1100" b="1"/>
              <a:t>Materials</a:t>
            </a:r>
            <a:endParaRPr lang="en-US" sz="1100"/>
          </a:p>
          <a:p>
            <a:pPr lvl="0"/>
            <a:r>
              <a:rPr lang="en-US" sz="1100" i="1"/>
              <a:t>Introduction to Sustainable Agriculture</a:t>
            </a:r>
            <a:r>
              <a:rPr lang="en-US" sz="1100"/>
              <a:t>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u="sng"/>
              <a:t>Journey 2050 Introduction</a:t>
            </a:r>
            <a:r>
              <a:rPr lang="en-US" sz="1100"/>
              <a:t> video (</a:t>
            </a:r>
            <a:r>
              <a:rPr lang="en-US" sz="1200" u="sng" kern="1200">
                <a:solidFill>
                  <a:schemeClr val="tx1"/>
                </a:solidFill>
                <a:effectLst/>
                <a:latin typeface="+mn-lt"/>
                <a:ea typeface="+mn-ea"/>
                <a:cs typeface="+mn-cs"/>
                <a:hlinkClick r:id="rId3"/>
              </a:rPr>
              <a:t>https://youtu.be/zYecU_gJdxA</a:t>
            </a:r>
            <a:r>
              <a:rPr lang="en-US" sz="1100"/>
              <a:t>)</a:t>
            </a:r>
          </a:p>
          <a:p>
            <a:pPr lvl="0"/>
            <a:r>
              <a:rPr lang="en-US" sz="1100" i="1"/>
              <a:t>Sustainability Farming Game</a:t>
            </a:r>
            <a:r>
              <a:rPr lang="en-US" sz="1100"/>
              <a:t> Level 1 Demo</a:t>
            </a:r>
          </a:p>
          <a:p>
            <a:pPr lvl="0"/>
            <a:r>
              <a:rPr lang="en-US" sz="1100"/>
              <a:t>Computer or tablet device for each student</a:t>
            </a:r>
          </a:p>
          <a:p>
            <a:pPr lvl="0"/>
            <a:r>
              <a:rPr lang="en-US" sz="1100"/>
              <a:t>Optional: </a:t>
            </a:r>
            <a:r>
              <a:rPr lang="en-US" sz="1100" i="1"/>
              <a:t>Student Handout 1: World Population Growth</a:t>
            </a:r>
            <a:endParaRPr lang="en-US" sz="1100"/>
          </a:p>
          <a:p>
            <a:r>
              <a:rPr lang="en-US" sz="1100" b="1"/>
              <a:t> </a:t>
            </a:r>
            <a:endParaRPr lang="en-US" sz="1100"/>
          </a:p>
          <a:p>
            <a:r>
              <a:rPr lang="en-US" sz="1100" b="1"/>
              <a:t>Key Terms</a:t>
            </a:r>
            <a:endParaRPr lang="en-US" sz="1100"/>
          </a:p>
          <a:p>
            <a:r>
              <a:rPr lang="en-US" sz="1100"/>
              <a:t>Sustainability, Agriculture, Sustainable Agriculture, Social, Economic,  Environment</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Tomorrow’s farmer will have to feed even more people. </a:t>
            </a:r>
          </a:p>
          <a:p>
            <a:endParaRPr lang="en-US"/>
          </a:p>
          <a:p>
            <a:r>
              <a:rPr lang="en-US" sz="1200" kern="1200">
                <a:solidFill>
                  <a:schemeClr val="tx1"/>
                </a:solidFill>
                <a:effectLst/>
                <a:latin typeface="+mn-lt"/>
                <a:ea typeface="+mn-ea"/>
                <a:cs typeface="+mn-cs"/>
              </a:rPr>
              <a:t>It is estimated that by 2050, our growing population will require the equivalent of all the food grown in the last 500 years. That’s a lot of food! </a:t>
            </a:r>
          </a:p>
          <a:p>
            <a:endParaRPr lang="en-US"/>
          </a:p>
          <a:p>
            <a:r>
              <a:rPr lang="en-US" sz="1200" kern="1200">
                <a:solidFill>
                  <a:schemeClr val="tx1"/>
                </a:solidFill>
                <a:effectLst/>
                <a:latin typeface="+mn-lt"/>
                <a:ea typeface="+mn-ea"/>
                <a:cs typeface="+mn-cs"/>
              </a:rPr>
              <a:t>Ask, “Do farmers have limitations to how much they can produce?” </a:t>
            </a:r>
          </a:p>
          <a:p>
            <a:endParaRPr lang="en-US"/>
          </a:p>
          <a:p>
            <a:r>
              <a:rPr lang="en-US" sz="1200" kern="1200">
                <a:solidFill>
                  <a:schemeClr val="tx1"/>
                </a:solidFill>
                <a:effectLst/>
                <a:latin typeface="+mn-lt"/>
                <a:ea typeface="+mn-ea"/>
                <a:cs typeface="+mn-cs"/>
              </a:rPr>
              <a:t>As students think about the answer to this question, give an example of a farmer. Can this farmer take their same land, soil, seeds, water and tractors and double their crop from one year to the next? No, there are limitations if a farmer wants to produce agricultural goods in a sustainable manner. </a:t>
            </a: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98337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Ask students to picture a wooden barrel made up of several wooden slats. </a:t>
            </a:r>
          </a:p>
          <a:p>
            <a:endParaRPr lang="en-US"/>
          </a:p>
          <a:p>
            <a:r>
              <a:rPr lang="en-US" sz="1200" kern="1200">
                <a:solidFill>
                  <a:schemeClr val="tx1"/>
                </a:solidFill>
                <a:effectLst/>
                <a:latin typeface="+mn-lt"/>
                <a:ea typeface="+mn-ea"/>
                <a:cs typeface="+mn-cs"/>
              </a:rPr>
              <a:t>Explain that we are going to call it a “sustainability barrel.” </a:t>
            </a:r>
          </a:p>
          <a:p>
            <a:endParaRPr lang="en-US"/>
          </a:p>
          <a:p>
            <a:r>
              <a:rPr lang="en-US" sz="1200" kern="1200">
                <a:solidFill>
                  <a:schemeClr val="tx1"/>
                </a:solidFill>
                <a:effectLst/>
                <a:latin typeface="+mn-lt"/>
                <a:ea typeface="+mn-ea"/>
                <a:cs typeface="+mn-cs"/>
              </a:rPr>
              <a:t>Each wooden slat of the barrel represents a factor influencing sustainable agricultural production. Each factor can be placed into one of three challenges to sustainable agriculture--producing sustainably while maintaining economic, social and environmental systems. </a:t>
            </a:r>
          </a:p>
          <a:p>
            <a:endParaRPr lang="en-US"/>
          </a:p>
          <a:p>
            <a:r>
              <a:rPr lang="en-US" sz="1200" kern="1200">
                <a:solidFill>
                  <a:schemeClr val="tx1"/>
                </a:solidFill>
                <a:effectLst/>
                <a:latin typeface="+mn-lt"/>
                <a:ea typeface="+mn-ea"/>
                <a:cs typeface="+mn-cs"/>
              </a:rPr>
              <a:t>For example, in order to be able to grow enough food to feed the world sustainably, we have to make sure that the soil stays healthy, that we have enough water to grow the food, that we don’t destroy habitats and that farmers are able to earn a profit.</a:t>
            </a:r>
            <a:r>
              <a:rPr lang="en-US">
                <a:effectLst/>
              </a:rPr>
              <a:t> </a:t>
            </a: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295919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Ask students, “What are some examples of limiting factors?” </a:t>
            </a:r>
            <a:r>
              <a:rPr lang="en-US" sz="1200" i="1" kern="1200">
                <a:solidFill>
                  <a:schemeClr val="tx1"/>
                </a:solidFill>
                <a:effectLst/>
                <a:latin typeface="+mn-lt"/>
                <a:ea typeface="+mn-ea"/>
                <a:cs typeface="+mn-cs"/>
              </a:rPr>
              <a:t>(water, available land, soil health, climate, economy, education, etc.)</a:t>
            </a:r>
            <a:r>
              <a:rPr lang="en-US" sz="1200" kern="1200">
                <a:solidFill>
                  <a:schemeClr val="tx1"/>
                </a:solidFill>
                <a:effectLst/>
                <a:latin typeface="+mn-lt"/>
                <a:ea typeface="+mn-ea"/>
                <a:cs typeface="+mn-cs"/>
              </a:rPr>
              <a:t> </a:t>
            </a:r>
          </a:p>
          <a:p>
            <a:endParaRPr lang="en-US"/>
          </a:p>
          <a:p>
            <a:r>
              <a:rPr lang="en-US" sz="1200" kern="1200">
                <a:solidFill>
                  <a:schemeClr val="tx1"/>
                </a:solidFill>
                <a:effectLst/>
                <a:latin typeface="+mn-lt"/>
                <a:ea typeface="+mn-ea"/>
                <a:cs typeface="+mn-cs"/>
              </a:rPr>
              <a:t>Ask students to explain how each factor influences our ability to produce our food. </a:t>
            </a:r>
          </a:p>
          <a:p>
            <a:endParaRPr lang="en-US"/>
          </a:p>
          <a:p>
            <a:r>
              <a:rPr lang="en-US" sz="1200" kern="1200">
                <a:solidFill>
                  <a:schemeClr val="tx1"/>
                </a:solidFill>
                <a:effectLst/>
                <a:latin typeface="+mn-lt"/>
                <a:ea typeface="+mn-ea"/>
                <a:cs typeface="+mn-cs"/>
              </a:rPr>
              <a:t>Remind students that we must continually improve the weakest part of our sustainability – whether it is education or soil health – they all impact our ability to feed the world. A community or program is only as successful its the least developed sustainability factor. </a:t>
            </a: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51901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12227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a:solidFill>
                  <a:schemeClr val="tx1"/>
                </a:solidFill>
                <a:effectLst/>
                <a:latin typeface="+mn-lt"/>
                <a:ea typeface="+mn-ea"/>
                <a:cs typeface="+mn-cs"/>
              </a:rPr>
              <a:t>Ask, “Can a single drop of water impact an entire body of water?” </a:t>
            </a:r>
            <a:r>
              <a:rPr lang="en-US" sz="1200" i="1" kern="1200">
                <a:solidFill>
                  <a:schemeClr val="tx1"/>
                </a:solidFill>
                <a:effectLst/>
                <a:latin typeface="+mn-lt"/>
                <a:ea typeface="+mn-ea"/>
                <a:cs typeface="+mn-cs"/>
              </a:rPr>
              <a:t>(Yes, it creates a ripple)</a:t>
            </a:r>
            <a:r>
              <a:rPr lang="en-US">
                <a:effectLst/>
              </a:rPr>
              <a:t> </a:t>
            </a: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205654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a:solidFill>
                  <a:schemeClr val="tx1"/>
                </a:solidFill>
                <a:effectLst/>
                <a:latin typeface="+mn-lt"/>
                <a:ea typeface="+mn-ea"/>
                <a:cs typeface="+mn-cs"/>
              </a:rPr>
              <a:t>Use this slide to illustrate how sustainable practices in agriculture can create a positive ripple effect.</a:t>
            </a:r>
            <a:r>
              <a:rPr lang="en-US">
                <a:effectLst/>
              </a:rPr>
              <a:t> </a:t>
            </a: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29891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a:solidFill>
                  <a:schemeClr val="tx1"/>
                </a:solidFill>
                <a:effectLst/>
                <a:latin typeface="+mn-lt"/>
                <a:ea typeface="+mn-ea"/>
                <a:cs typeface="+mn-cs"/>
              </a:rPr>
              <a:t>Use this slide to illustrate how sustainable agriculture practices can create a positive ripple effect.</a:t>
            </a:r>
            <a:r>
              <a:rPr lang="en-US">
                <a:effectLst/>
              </a:rPr>
              <a:t> </a:t>
            </a: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93650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126481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1 takes 5 minutes to play</a:t>
            </a:r>
          </a:p>
          <a:p>
            <a:endParaRPr lang="en-US"/>
          </a:p>
          <a:p>
            <a:pPr lvl="0"/>
            <a:r>
              <a:rPr lang="en-US"/>
              <a:t>Inform students that they will experience the lives of three actual farm families in Kenya, India and Canada. </a:t>
            </a:r>
          </a:p>
          <a:p>
            <a:pPr lvl="0"/>
            <a:endParaRPr lang="en-US"/>
          </a:p>
          <a:p>
            <a:pPr lvl="0"/>
            <a:r>
              <a:rPr lang="en-US"/>
              <a:t>As they interact with each family, they should pay attention to the farming practices they choose, the technology they use and the community investments they make. </a:t>
            </a:r>
          </a:p>
          <a:p>
            <a:pPr lvl="0"/>
            <a:endParaRPr lang="en-US"/>
          </a:p>
          <a:p>
            <a:pPr lvl="0"/>
            <a:r>
              <a:rPr lang="en-US"/>
              <a:t>Remember, agriculture is the foundation for life, and its success creates ripples locally and globally that will determine whether we meet the challenge of feeding the world.</a:t>
            </a:r>
          </a:p>
          <a:p>
            <a:endParaRPr lang="en-US"/>
          </a:p>
          <a:p>
            <a:pPr lvl="0"/>
            <a:r>
              <a:rPr lang="en-US"/>
              <a:t>Explain that the sustainability barrel will determine their score, and help students understand the significance of balancing the social, economic and environmental pillars of the sustainability barrel throughout the game (e.g., investments in soil health produce better crops, earning more money; investments in roads allow products and people to travel easier, improving access to markets and labor).</a:t>
            </a:r>
          </a:p>
          <a:p>
            <a:pPr lvl="0"/>
            <a:endParaRPr lang="en-US"/>
          </a:p>
          <a:p>
            <a:r>
              <a:rPr lang="en-US"/>
              <a:t>Explain to the students that it is very important that they listen to you as they will have to </a:t>
            </a:r>
            <a:r>
              <a:rPr lang="en-US" u="sng"/>
              <a:t>stop and wait every time they finish a level</a:t>
            </a:r>
            <a:r>
              <a:rPr lang="en-US"/>
              <a:t>. Every student must start and end the game (roughly) at the same time to ensure your class time flows smoothly.</a:t>
            </a:r>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128414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12337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t>Allow students to offer their answers as they begin visualizing the quantity and value of 1 million. Then ask, “If I spent $1000 every day, how long would it take me to spend 1 million dollars?” </a:t>
            </a:r>
            <a:r>
              <a:rPr lang="en-US" i="1"/>
              <a:t>(2.7 years, or 1,000 days)</a:t>
            </a: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806080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Once students have completed the game, use the following questions to help students synthesize what they have learned:</a:t>
            </a:r>
          </a:p>
          <a:p>
            <a:pPr lvl="0"/>
            <a:endParaRPr lang="en-US"/>
          </a:p>
          <a:p>
            <a:pPr lvl="0"/>
            <a:r>
              <a:rPr lang="en-US"/>
              <a:t>After growing your first crop, did you invest some of your money to purchase additional land? Why or why not?</a:t>
            </a:r>
          </a:p>
          <a:p>
            <a:pPr lvl="0"/>
            <a:endParaRPr lang="en-US"/>
          </a:p>
          <a:p>
            <a:pPr lvl="0"/>
            <a:r>
              <a:rPr lang="en-US"/>
              <a:t>What was the limiting factor in your sustainability barrel? What did this mean? </a:t>
            </a:r>
            <a:r>
              <a:rPr lang="en-US" i="1"/>
              <a:t>(Answers will vary)</a:t>
            </a:r>
          </a:p>
          <a:p>
            <a:pPr lvl="0"/>
            <a:endParaRPr lang="en-US"/>
          </a:p>
          <a:p>
            <a:pPr lvl="0"/>
            <a:r>
              <a:rPr lang="en-US"/>
              <a:t>What were some of the ripple effects of your farming choices?</a:t>
            </a:r>
          </a:p>
          <a:p>
            <a:pPr defTabSz="966529">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20</a:t>
            </a:fld>
            <a:endParaRPr lang="en-US"/>
          </a:p>
        </p:txBody>
      </p:sp>
    </p:spTree>
    <p:extLst>
      <p:ext uri="{BB962C8B-B14F-4D97-AF65-F5344CB8AC3E}">
        <p14:creationId xmlns:p14="http://schemas.microsoft.com/office/powerpoint/2010/main" val="234289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b="1" kern="1200">
                <a:solidFill>
                  <a:schemeClr val="tx1"/>
                </a:solidFill>
                <a:effectLst/>
                <a:latin typeface="+mn-lt"/>
                <a:ea typeface="+mn-ea"/>
                <a:cs typeface="+mn-cs"/>
              </a:rPr>
              <a:t>Option to teach as an independent lesson another day: Slides 21-25</a:t>
            </a:r>
          </a:p>
        </p:txBody>
      </p:sp>
      <p:sp>
        <p:nvSpPr>
          <p:cNvPr id="4" name="Slide Number Placeholder 3"/>
          <p:cNvSpPr>
            <a:spLocks noGrp="1"/>
          </p:cNvSpPr>
          <p:nvPr>
            <p:ph type="sldNum" sz="quarter" idx="10"/>
          </p:nvPr>
        </p:nvSpPr>
        <p:spPr/>
        <p:txBody>
          <a:bodyPr/>
          <a:lstStyle/>
          <a:p>
            <a:fld id="{295A59FA-31FD-415D-91B3-8D46453FB69B}" type="slidenum">
              <a:rPr lang="en-US" smtClean="0"/>
              <a:t>21</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Take some time with your students to discuss the risks of food security. There are food security risks in all parts of the world, and unfortunately there is one prominent threat that we all contribute to: food waste.  Unfortunately, about </a:t>
            </a:r>
            <a:r>
              <a:rPr lang="en-US" sz="1200" b="1" kern="1200">
                <a:solidFill>
                  <a:schemeClr val="tx1"/>
                </a:solidFill>
                <a:effectLst/>
                <a:latin typeface="+mn-lt"/>
                <a:ea typeface="+mn-ea"/>
                <a:cs typeface="+mn-cs"/>
              </a:rPr>
              <a:t>one-third of our current global food supply is wasted</a:t>
            </a:r>
            <a:r>
              <a:rPr lang="en-US" sz="1200" kern="1200">
                <a:solidFill>
                  <a:schemeClr val="tx1"/>
                </a:solidFill>
                <a:effectLst/>
                <a:latin typeface="+mn-lt"/>
                <a:ea typeface="+mn-ea"/>
                <a:cs typeface="+mn-cs"/>
              </a:rPr>
              <a:t>. There are an estimated 1.4 billion people living in extreme poverty, and about 870 million people that are hungry, malnourished and food insecure (have difficulty acquiring food). In developed countries food is thrown out and overconsumed, and in developing countries food is lost to unreliable storage and transportation. </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Hunger is often caused by food waste and inequality of distribution, not scarcity.</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Ask your students this question, “How often do you throw food out and what else could you do with that uneaten food?” Discuss ways the students can reduce their personal food waste, such as making or ordering only what you NEED to eat, composting, saving food for leftovers to eat later, etc.</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Sustainable agriculture is critical in the global effort to eradicate hunger and poverty, and reducing waste can improve the sustainability of agriculture. </a:t>
            </a:r>
          </a:p>
        </p:txBody>
      </p:sp>
      <p:sp>
        <p:nvSpPr>
          <p:cNvPr id="4" name="Slide Number Placeholder 3"/>
          <p:cNvSpPr>
            <a:spLocks noGrp="1"/>
          </p:cNvSpPr>
          <p:nvPr>
            <p:ph type="sldNum" sz="quarter" idx="10"/>
          </p:nvPr>
        </p:nvSpPr>
        <p:spPr/>
        <p:txBody>
          <a:bodyPr/>
          <a:lstStyle/>
          <a:p>
            <a:fld id="{295A59FA-31FD-415D-91B3-8D46453FB69B}" type="slidenum">
              <a:rPr lang="en-US" smtClean="0"/>
              <a:t>22</a:t>
            </a:fld>
            <a:endParaRPr lang="en-US"/>
          </a:p>
        </p:txBody>
      </p:sp>
    </p:spTree>
    <p:extLst>
      <p:ext uri="{BB962C8B-B14F-4D97-AF65-F5344CB8AC3E}">
        <p14:creationId xmlns:p14="http://schemas.microsoft.com/office/powerpoint/2010/main" val="2342892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a:solidFill>
                  <a:schemeClr val="tx1"/>
                </a:solidFill>
                <a:effectLst/>
                <a:latin typeface="+mn-lt"/>
                <a:ea typeface="+mn-ea"/>
                <a:cs typeface="+mn-cs"/>
              </a:rPr>
              <a:t> </a:t>
            </a:r>
            <a:r>
              <a:rPr lang="en-US" sz="1200" b="0" kern="1200">
                <a:solidFill>
                  <a:schemeClr val="tx1"/>
                </a:solidFill>
                <a:effectLst/>
                <a:latin typeface="+mn-lt"/>
                <a:ea typeface="+mn-ea"/>
                <a:cs typeface="+mn-cs"/>
              </a:rPr>
              <a:t>Play the video clip, </a:t>
            </a:r>
            <a:r>
              <a:rPr lang="en-US" sz="1200" b="0" u="sng" kern="1200">
                <a:solidFill>
                  <a:schemeClr val="tx1"/>
                </a:solidFill>
                <a:effectLst/>
                <a:latin typeface="+mn-lt"/>
                <a:ea typeface="+mn-ea"/>
                <a:cs typeface="+mn-cs"/>
                <a:hlinkClick r:id="rId3"/>
              </a:rPr>
              <a:t>The Ugly Carrot</a:t>
            </a:r>
            <a:r>
              <a:rPr lang="en-US" sz="1200" b="0" u="none" kern="1200">
                <a:solidFill>
                  <a:schemeClr val="tx1"/>
                </a:solidFill>
                <a:effectLst/>
                <a:latin typeface="+mn-lt"/>
                <a:ea typeface="+mn-ea"/>
                <a:cs typeface="+mn-cs"/>
              </a:rPr>
              <a:t> (</a:t>
            </a:r>
            <a:r>
              <a:rPr lang="en-US" sz="1200" b="0" u="none" kern="1200">
                <a:solidFill>
                  <a:schemeClr val="tx1"/>
                </a:solidFill>
                <a:effectLst/>
                <a:latin typeface="+mn-lt"/>
                <a:ea typeface="+mn-ea"/>
                <a:cs typeface="+mn-cs"/>
                <a:hlinkClick r:id="rId3"/>
              </a:rPr>
              <a:t>https://www.youtube.com/watch?v=EswyKGgk_Dc</a:t>
            </a:r>
            <a:r>
              <a:rPr lang="en-US" sz="1200" b="0" u="none" kern="1200">
                <a:solidFill>
                  <a:schemeClr val="tx1"/>
                </a:solidFill>
                <a:effectLst/>
                <a:latin typeface="+mn-lt"/>
                <a:ea typeface="+mn-ea"/>
                <a:cs typeface="+mn-cs"/>
              </a:rPr>
              <a:t>)</a:t>
            </a:r>
            <a:r>
              <a:rPr lang="en-US" sz="1200" b="0" kern="1200">
                <a:solidFill>
                  <a:schemeClr val="tx1"/>
                </a:solidFill>
                <a:effectLst/>
                <a:latin typeface="+mn-lt"/>
                <a:ea typeface="+mn-ea"/>
                <a:cs typeface="+mn-cs"/>
              </a:rPr>
              <a:t>. Then ask the following questions:</a:t>
            </a:r>
            <a:endParaRPr lang="en-US" sz="1200" b="1" kern="1200">
              <a:solidFill>
                <a:schemeClr val="tx1"/>
              </a:solidFill>
              <a:effectLst/>
              <a:latin typeface="+mn-lt"/>
              <a:ea typeface="+mn-ea"/>
              <a:cs typeface="+mn-cs"/>
            </a:endParaRPr>
          </a:p>
          <a:p>
            <a:pPr marL="171450" lvl="0" indent="-171450" rtl="0">
              <a:buFont typeface="Arial" charset="0"/>
              <a:buChar char="•"/>
            </a:pPr>
            <a:r>
              <a:rPr lang="en-US" sz="1200" b="0" kern="1200">
                <a:solidFill>
                  <a:schemeClr val="tx1"/>
                </a:solidFill>
                <a:effectLst/>
                <a:latin typeface="+mn-lt"/>
                <a:ea typeface="+mn-ea"/>
                <a:cs typeface="+mn-cs"/>
              </a:rPr>
              <a:t>Have you ever seen a carrot or other similarly misshaped produce item at a grocery store?</a:t>
            </a:r>
            <a:endParaRPr lang="en-US" sz="1200" b="1" kern="1200">
              <a:solidFill>
                <a:schemeClr val="tx1"/>
              </a:solidFill>
              <a:effectLst/>
              <a:latin typeface="+mn-lt"/>
              <a:ea typeface="+mn-ea"/>
              <a:cs typeface="+mn-cs"/>
            </a:endParaRPr>
          </a:p>
          <a:p>
            <a:pPr marL="171450" lvl="0" indent="-171450" rtl="0">
              <a:buFont typeface="Arial" charset="0"/>
              <a:buChar char="•"/>
            </a:pPr>
            <a:r>
              <a:rPr lang="en-US" sz="1200" b="0" kern="1200">
                <a:solidFill>
                  <a:schemeClr val="tx1"/>
                </a:solidFill>
                <a:effectLst/>
                <a:latin typeface="+mn-lt"/>
                <a:ea typeface="+mn-ea"/>
                <a:cs typeface="+mn-cs"/>
              </a:rPr>
              <a:t>If you did see this carrot (or another similarly misshaped produce item), would you buy it? Why or why not? Would you pay the same price as if it was perfectly shaped?</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23</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students, “How does food waste impact sustainability and hunger?”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Students will likely associate food waste with hunger and recognize the moral, economic and social implications. Provide guiding questions to help students also recognize the impact to our environment and natural resources that food waste has.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“Besides the food itself, what else is wasted?”</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24</a:t>
            </a:fld>
            <a:endParaRPr lang="en-US"/>
          </a:p>
        </p:txBody>
      </p:sp>
    </p:spTree>
    <p:extLst>
      <p:ext uri="{BB962C8B-B14F-4D97-AF65-F5344CB8AC3E}">
        <p14:creationId xmlns:p14="http://schemas.microsoft.com/office/powerpoint/2010/main" val="695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0560"/>
            <a:ext cx="5791200" cy="4663440"/>
          </a:xfrm>
        </p:spPr>
        <p:txBody>
          <a:bodyPr/>
          <a:lstStyle/>
          <a:p>
            <a:r>
              <a:rPr lang="en-US" sz="1200" kern="1200">
                <a:solidFill>
                  <a:schemeClr val="tx1"/>
                </a:solidFill>
                <a:effectLst/>
                <a:latin typeface="+mn-lt"/>
                <a:ea typeface="+mn-ea"/>
                <a:cs typeface="+mn-cs"/>
              </a:rPr>
              <a:t>On the board, brainstorm potential challenges that could arise when the people of country are hungry (malnutrition and health care risks, violence and thievery, vulnerability to markets and storage, decline in education attendance, political distress/corruption, decline in infrastructure, decline in investment in technology and innovation and risk of unsustainable practices across industries). </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On the board, brainstorm potential challenges that could arise when a country has an overabundance of cheap food (quality food is thrown out, obesity, increasing calorie-intake (eating more per meal), rise in Western-style diets, desire for food from other places (increased markets, infrastructure), shift to more urban population which can result in disconnect with life on the farm, consumer demands and perspectives influence food value chain (genetically modified foods, organic, free range animals, herbicides, pesticides, food labels, country of origin traceability, animal care, food preparation, sanitation, packaging, preservatives,</a:t>
            </a:r>
            <a:r>
              <a:rPr lang="en-US" sz="1200" kern="1200" baseline="0">
                <a:solidFill>
                  <a:schemeClr val="tx1"/>
                </a:solidFill>
                <a:effectLst/>
                <a:latin typeface="+mn-lt"/>
                <a:ea typeface="+mn-ea"/>
                <a:cs typeface="+mn-cs"/>
              </a:rPr>
              <a:t> etc.</a:t>
            </a:r>
            <a:r>
              <a:rPr lang="en-US" sz="1200" kern="1200">
                <a:solidFill>
                  <a:schemeClr val="tx1"/>
                </a:solidFill>
                <a:effectLst/>
                <a:latin typeface="+mn-lt"/>
                <a:ea typeface="+mn-ea"/>
                <a:cs typeface="+mn-cs"/>
              </a:rPr>
              <a:t>).</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Optional questions for higher grades: How can governments be involved in food security? (Governments can provide regulations, policies, education programs, low interest loans, investment in research and development, and share practices with other countries.) What happens when there is corruption in government or a huge gap between the rich and poor?</a:t>
            </a:r>
            <a:endParaRPr lang="en-US" sz="1050" i="1"/>
          </a:p>
        </p:txBody>
      </p:sp>
      <p:sp>
        <p:nvSpPr>
          <p:cNvPr id="4" name="Slide Number Placeholder 3"/>
          <p:cNvSpPr>
            <a:spLocks noGrp="1"/>
          </p:cNvSpPr>
          <p:nvPr>
            <p:ph type="sldNum" sz="quarter" idx="10"/>
          </p:nvPr>
        </p:nvSpPr>
        <p:spPr/>
        <p:txBody>
          <a:bodyPr/>
          <a:lstStyle/>
          <a:p>
            <a:fld id="{295A59FA-31FD-415D-91B3-8D46453FB69B}" type="slidenum">
              <a:rPr lang="en-US" smtClean="0"/>
              <a:t>25</a:t>
            </a:fld>
            <a:endParaRPr lang="en-US"/>
          </a:p>
        </p:txBody>
      </p:sp>
    </p:spTree>
    <p:extLst>
      <p:ext uri="{BB962C8B-B14F-4D97-AF65-F5344CB8AC3E}">
        <p14:creationId xmlns:p14="http://schemas.microsoft.com/office/powerpoint/2010/main" val="388818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26</a:t>
            </a:fld>
            <a:endParaRPr lang="en-US"/>
          </a:p>
        </p:txBody>
      </p:sp>
    </p:spTree>
    <p:extLst>
      <p:ext uri="{BB962C8B-B14F-4D97-AF65-F5344CB8AC3E}">
        <p14:creationId xmlns:p14="http://schemas.microsoft.com/office/powerpoint/2010/main" val="7103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27</a:t>
            </a:fld>
            <a:endParaRPr lang="en-US"/>
          </a:p>
        </p:txBody>
      </p:sp>
    </p:spTree>
    <p:extLst>
      <p:ext uri="{BB962C8B-B14F-4D97-AF65-F5344CB8AC3E}">
        <p14:creationId xmlns:p14="http://schemas.microsoft.com/office/powerpoint/2010/main" val="7103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a:p>
        </p:txBody>
      </p:sp>
      <p:sp>
        <p:nvSpPr>
          <p:cNvPr id="4" name="Slide Number Placeholder 3"/>
          <p:cNvSpPr>
            <a:spLocks noGrp="1"/>
          </p:cNvSpPr>
          <p:nvPr>
            <p:ph type="sldNum" sz="quarter" idx="10"/>
          </p:nvPr>
        </p:nvSpPr>
        <p:spPr/>
        <p:txBody>
          <a:bodyPr/>
          <a:lstStyle/>
          <a:p>
            <a:fld id="{295A59FA-31FD-415D-91B3-8D46453FB69B}" type="slidenum">
              <a:rPr lang="en-US" smtClean="0"/>
              <a:t>28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https://www.youtube.com/watch?v=VcSX4ytEfcE</a:t>
            </a:r>
          </a:p>
          <a:p>
            <a:r>
              <a:rPr lang="en-US" b="1"/>
              <a:t>Very cool animated video to show students why</a:t>
            </a:r>
            <a:r>
              <a:rPr lang="en-US" b="1" baseline="0"/>
              <a:t> and how our population grew to reach over 7billion today.</a:t>
            </a:r>
            <a:endParaRPr lang="en-US" b="1"/>
          </a:p>
          <a:p>
            <a:endParaRPr lang="en-US"/>
          </a:p>
          <a:p>
            <a:pPr rtl="0"/>
            <a:r>
              <a:rPr lang="en-US" sz="1200" b="0" i="0" kern="1200">
                <a:solidFill>
                  <a:schemeClr val="tx1"/>
                </a:solidFill>
                <a:effectLst/>
                <a:latin typeface="+mn-lt"/>
                <a:ea typeface="+mn-ea"/>
                <a:cs typeface="+mn-cs"/>
              </a:rPr>
              <a:t>“It was just over two centuries ago that the global population was 1 billion — in 1804. But better medicine and improved agriculture resulted in higher life expectancy for children, dramatically increasing the world population, especially in the West.</a:t>
            </a:r>
          </a:p>
          <a:p>
            <a:pPr rtl="0"/>
            <a:r>
              <a:rPr lang="en-US" sz="1200" b="0" i="0" kern="1200">
                <a:solidFill>
                  <a:schemeClr val="tx1"/>
                </a:solidFill>
                <a:effectLst/>
                <a:latin typeface="+mn-lt"/>
                <a:ea typeface="+mn-ea"/>
                <a:cs typeface="+mn-cs"/>
              </a:rPr>
              <a:t>As higher standards of living and better health care are reaching more parts of the world, the rates of fertility — and population growth — have started to slow down, though the population will continue to grow for the foreseeable future.</a:t>
            </a:r>
          </a:p>
          <a:p>
            <a:pPr rtl="0"/>
            <a:r>
              <a:rPr lang="en-US" sz="1200" b="0" i="0" kern="1200">
                <a:solidFill>
                  <a:schemeClr val="tx1"/>
                </a:solidFill>
                <a:effectLst/>
                <a:latin typeface="+mn-lt"/>
                <a:ea typeface="+mn-ea"/>
                <a:cs typeface="+mn-cs"/>
              </a:rPr>
              <a:t>U.N. forecasts suggest the world population could hit a peak of 10.1 billion by 2100 before beginning to decline. But exact numbers are hard to come by — just small variations in fertility rates could mean a population of 15 billion by the end of the century”.</a:t>
            </a:r>
          </a:p>
        </p:txBody>
      </p:sp>
      <p:sp>
        <p:nvSpPr>
          <p:cNvPr id="4" name="Slide Number Placeholder 3"/>
          <p:cNvSpPr>
            <a:spLocks noGrp="1"/>
          </p:cNvSpPr>
          <p:nvPr>
            <p:ph type="sldNum" sz="quarter" idx="10"/>
          </p:nvPr>
        </p:nvSpPr>
        <p:spPr/>
        <p:txBody>
          <a:bodyPr/>
          <a:lstStyle/>
          <a:p>
            <a:fld id="{295A59FA-31FD-415D-91B3-8D46453FB69B}" type="slidenum">
              <a:rPr lang="en-US" smtClean="0"/>
              <a:t>29</a:t>
            </a:fld>
            <a:endParaRPr lang="en-US"/>
          </a:p>
        </p:txBody>
      </p:sp>
    </p:spTree>
    <p:extLst>
      <p:ext uri="{BB962C8B-B14F-4D97-AF65-F5344CB8AC3E}">
        <p14:creationId xmlns:p14="http://schemas.microsoft.com/office/powerpoint/2010/main" val="216675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If I spend $1,000 every day, how many days would it take to spend 1 </a:t>
            </a:r>
            <a:r>
              <a:rPr lang="en-US" i="1"/>
              <a:t>billion</a:t>
            </a:r>
            <a:r>
              <a:rPr lang="en-US"/>
              <a:t> dollars?” </a:t>
            </a:r>
            <a:r>
              <a:rPr lang="en-US" i="1"/>
              <a:t>(1,000,000 days or 2,740 years)</a:t>
            </a:r>
            <a:br>
              <a:rPr lang="en-US" i="1"/>
            </a:br>
            <a:endParaRPr lang="en-US"/>
          </a:p>
          <a:p>
            <a:pPr lvl="0"/>
            <a:r>
              <a:rPr lang="en-US"/>
              <a:t>What is the current world population right now?</a:t>
            </a:r>
            <a:r>
              <a:rPr lang="en-US" i="1"/>
              <a:t>(over 7 billion).</a:t>
            </a:r>
            <a:r>
              <a:rPr lang="en-US"/>
              <a:t> </a:t>
            </a:r>
          </a:p>
          <a:p>
            <a:pPr lvl="0"/>
            <a:r>
              <a:rPr lang="en-US"/>
              <a:t>Do you know what the world population is projected to be in the year 2050?</a:t>
            </a:r>
            <a:r>
              <a:rPr lang="en-US" i="1"/>
              <a:t>(nearly 10 billion).</a:t>
            </a:r>
            <a:endParaRPr lang="en-US"/>
          </a:p>
          <a:p>
            <a:pPr lvl="0"/>
            <a:endParaRPr lang="en-US"/>
          </a:p>
          <a:p>
            <a:pPr lvl="0"/>
            <a:r>
              <a:rPr lang="en-US" b="1"/>
              <a:t>Optional: </a:t>
            </a:r>
          </a:p>
          <a:p>
            <a:pPr lvl="0"/>
            <a:r>
              <a:rPr lang="en-US"/>
              <a:t>If time allows, use one of the following activities to help students further visualize and understand the growth trends in world population:</a:t>
            </a:r>
          </a:p>
          <a:p>
            <a:pPr marL="171450" lvl="0" indent="-171450">
              <a:buFont typeface="Arial" panose="020B0604020202020204" pitchFamily="34" charset="0"/>
              <a:buChar char="•"/>
            </a:pPr>
            <a:r>
              <a:rPr lang="en-US"/>
              <a:t>Show the </a:t>
            </a:r>
            <a:r>
              <a:rPr lang="en-US" i="1" u="sng">
                <a:hlinkClick r:id="rId3"/>
              </a:rPr>
              <a:t>World Population</a:t>
            </a:r>
            <a:r>
              <a:rPr lang="en-US"/>
              <a:t> video/animation (</a:t>
            </a:r>
            <a:r>
              <a:rPr lang="en-US" u="sng">
                <a:hlinkClick r:id="rId3"/>
              </a:rPr>
              <a:t>https://youtu.be/khFjdmp9sZk</a:t>
            </a:r>
            <a:r>
              <a:rPr lang="en-US"/>
              <a:t>, 5:46 min)</a:t>
            </a:r>
          </a:p>
          <a:p>
            <a:pPr marL="171450" lvl="0" indent="-171450">
              <a:buFont typeface="Arial" panose="020B0604020202020204" pitchFamily="34" charset="0"/>
              <a:buChar char="•"/>
            </a:pPr>
            <a:r>
              <a:rPr lang="en-US"/>
              <a:t>Show the </a:t>
            </a:r>
            <a:r>
              <a:rPr lang="en-US" i="1" u="sng">
                <a:hlinkClick r:id="rId4"/>
              </a:rPr>
              <a:t>7 Billion: How Did We Get So Big So Fast?</a:t>
            </a:r>
            <a:r>
              <a:rPr lang="en-US"/>
              <a:t> Video (</a:t>
            </a:r>
            <a:r>
              <a:rPr lang="en-US" u="sng">
                <a:hlinkClick r:id="rId4"/>
              </a:rPr>
              <a:t>https://www.youtube.com/watch?v=VcSX4ytEfcE</a:t>
            </a:r>
            <a:r>
              <a:rPr lang="en-US"/>
              <a:t>, 2:33 min)</a:t>
            </a:r>
          </a:p>
          <a:p>
            <a:pPr marL="171450" indent="-171450">
              <a:buFont typeface="Arial" panose="020B0604020202020204" pitchFamily="34" charset="0"/>
              <a:buChar char="•"/>
            </a:pPr>
            <a:r>
              <a:rPr lang="en-US"/>
              <a:t>Have students complete </a:t>
            </a:r>
            <a:r>
              <a:rPr lang="en-US" i="1"/>
              <a:t>Student Handout 1: World Population Growth</a:t>
            </a:r>
            <a:r>
              <a:rPr lang="en-US"/>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1618659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Use this exercise to help reinforce the principles of sustainability and food waste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Supplies: Cookies (1 per student), napkins, the ingredients needed to make a chocolate chip cookie (flour, sugar, butter, eggs, vanilla, baking soda, chocolate chips, salt)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Pass out a cookie to each student on a napkin, do not let them eat or touch the cookie without your permission.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Display all ingredients, explain that each symbolizes a piece of the sustainability barrel. Each is necessary to make a cookie, just as it is necessary to consider all social, economic and environmental factors to attain sustainability.</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BUT, what if food security is an issue in the classroom? </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Have 1/3 of the classroom take their cookie off their desk and place it on another student’s desk. </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both groups of students (those with cookies and those without) to describe how they feel about their access to food.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Go around to the students who have multiple cookies and cover one with a napkin. Explain this symbolizes food waste has occurred, the food was disposed of without being consumed. </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Remind the class that </a:t>
            </a:r>
            <a:r>
              <a:rPr lang="en-US" sz="1200" b="1" kern="1200">
                <a:solidFill>
                  <a:schemeClr val="tx1"/>
                </a:solidFill>
                <a:effectLst/>
                <a:latin typeface="+mn-lt"/>
                <a:ea typeface="+mn-ea"/>
                <a:cs typeface="+mn-cs"/>
              </a:rPr>
              <a:t>1/3 of our food supply is wasted</a:t>
            </a:r>
            <a:r>
              <a:rPr lang="en-US" sz="1200" kern="1200">
                <a:solidFill>
                  <a:schemeClr val="tx1"/>
                </a:solidFill>
                <a:effectLst/>
                <a:latin typeface="+mn-lt"/>
                <a:ea typeface="+mn-ea"/>
                <a:cs typeface="+mn-cs"/>
              </a:rPr>
              <a:t>, this includes developed and developing countries.  Ask the class what is wasted beside the food itself when thrown away?  (i.e. environmental resources, commodities, fuel, labor)</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Ask the students who don’t have a cookie to get theirs back so each student has one.  Let them eat their treat!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Remind the class of the value of access to a stable food supply and the conscious decisions we can make to ensure that continues.</a:t>
            </a:r>
            <a:endParaRPr lang="en-US" b="1"/>
          </a:p>
        </p:txBody>
      </p:sp>
      <p:sp>
        <p:nvSpPr>
          <p:cNvPr id="4" name="Slide Number Placeholder 3"/>
          <p:cNvSpPr>
            <a:spLocks noGrp="1"/>
          </p:cNvSpPr>
          <p:nvPr>
            <p:ph type="sldNum" sz="quarter" idx="10"/>
          </p:nvPr>
        </p:nvSpPr>
        <p:spPr/>
        <p:txBody>
          <a:bodyPr/>
          <a:lstStyle/>
          <a:p>
            <a:fld id="{295A59FA-31FD-415D-91B3-8D46453FB69B}" type="slidenum">
              <a:rPr lang="en-US" smtClean="0"/>
              <a:t>30</a:t>
            </a:fld>
            <a:endParaRPr lang="en-US"/>
          </a:p>
        </p:txBody>
      </p:sp>
    </p:spTree>
    <p:extLst>
      <p:ext uri="{BB962C8B-B14F-4D97-AF65-F5344CB8AC3E}">
        <p14:creationId xmlns:p14="http://schemas.microsoft.com/office/powerpoint/2010/main" val="312845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Optional Slide</a:t>
            </a:r>
            <a:br>
              <a:rPr lang="en-US"/>
            </a:br>
            <a:r>
              <a:rPr lang="en-US"/>
              <a:t>Research the definitions of: </a:t>
            </a:r>
          </a:p>
          <a:p>
            <a:pPr marL="628650" lvl="1" indent="-171450">
              <a:buFont typeface="Arial" panose="020B0604020202020204" pitchFamily="34" charset="0"/>
              <a:buChar char="•"/>
            </a:pPr>
            <a:r>
              <a:rPr lang="en-US"/>
              <a:t>Sustainability</a:t>
            </a:r>
          </a:p>
          <a:p>
            <a:pPr marL="628650" lvl="1" indent="-171450">
              <a:buFont typeface="Arial" panose="020B0604020202020204" pitchFamily="34" charset="0"/>
              <a:buChar char="•"/>
            </a:pPr>
            <a:r>
              <a:rPr lang="en-US"/>
              <a:t>Agriculture</a:t>
            </a:r>
          </a:p>
          <a:p>
            <a:pPr marL="628650" lvl="1" indent="-171450">
              <a:buFont typeface="Arial" panose="020B0604020202020204" pitchFamily="34" charset="0"/>
              <a:buChar char="•"/>
            </a:pPr>
            <a:r>
              <a:rPr lang="en-US"/>
              <a:t>Sustainable agriculture</a:t>
            </a:r>
          </a:p>
          <a:p>
            <a:pPr lvl="0"/>
            <a:r>
              <a:rPr lang="en-US"/>
              <a:t>Supplementary videos (60 seconds):</a:t>
            </a:r>
          </a:p>
          <a:p>
            <a:pPr marL="628650" lvl="1" indent="-171450">
              <a:buFont typeface="Arial" panose="020B0604020202020204" pitchFamily="34" charset="0"/>
              <a:buChar char="•"/>
            </a:pPr>
            <a:r>
              <a:rPr lang="en-US"/>
              <a:t>Sustainability - </a:t>
            </a:r>
            <a:r>
              <a:rPr lang="en-US">
                <a:hlinkClick r:id="rId3"/>
              </a:rPr>
              <a:t>https://youtu.be/nTAxPO-YDF8</a:t>
            </a:r>
            <a:r>
              <a:rPr lang="en-US"/>
              <a:t>   </a:t>
            </a:r>
          </a:p>
          <a:p>
            <a:pPr marL="628650" lvl="1" indent="-171450">
              <a:buFont typeface="Arial" panose="020B0604020202020204" pitchFamily="34" charset="0"/>
              <a:buChar char="•"/>
            </a:pPr>
            <a:r>
              <a:rPr lang="en-US"/>
              <a:t>Best Management Practices - </a:t>
            </a:r>
            <a:r>
              <a:rPr lang="en-US">
                <a:hlinkClick r:id="rId4"/>
              </a:rPr>
              <a:t>https://youtu.be/bLQ5QWN0NIg</a:t>
            </a:r>
            <a:r>
              <a:rPr lang="en-US"/>
              <a:t>  </a:t>
            </a:r>
          </a:p>
          <a:p>
            <a:pPr marL="628650" lvl="1" indent="-171450">
              <a:buFont typeface="Arial" panose="020B0604020202020204" pitchFamily="34" charset="0"/>
              <a:buChar char="•"/>
            </a:pPr>
            <a:r>
              <a:rPr lang="en-US"/>
              <a:t>Ripple Effect - </a:t>
            </a:r>
            <a:r>
              <a:rPr lang="en-US">
                <a:hlinkClick r:id="rId5"/>
              </a:rPr>
              <a:t>https://youtu.be/MzF8LPlaIcY</a:t>
            </a:r>
            <a:r>
              <a:rPr lang="en-US"/>
              <a:t>   </a:t>
            </a:r>
          </a:p>
        </p:txBody>
      </p:sp>
      <p:sp>
        <p:nvSpPr>
          <p:cNvPr id="4" name="Slide Number Placeholder 3"/>
          <p:cNvSpPr>
            <a:spLocks noGrp="1"/>
          </p:cNvSpPr>
          <p:nvPr>
            <p:ph type="sldNum" sz="quarter" idx="10"/>
          </p:nvPr>
        </p:nvSpPr>
        <p:spPr/>
        <p:txBody>
          <a:bodyPr/>
          <a:lstStyle/>
          <a:p>
            <a:fld id="{295A59FA-31FD-415D-91B3-8D46453FB69B}" type="slidenum">
              <a:rPr lang="en-US" smtClean="0"/>
              <a:t>31</a:t>
            </a:fld>
            <a:endParaRPr lang="en-US"/>
          </a:p>
        </p:txBody>
      </p:sp>
    </p:spTree>
    <p:extLst>
      <p:ext uri="{BB962C8B-B14F-4D97-AF65-F5344CB8AC3E}">
        <p14:creationId xmlns:p14="http://schemas.microsoft.com/office/powerpoint/2010/main" val="3977177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Optional Slide </a:t>
            </a:r>
          </a:p>
          <a:p>
            <a:pPr lvl="0"/>
            <a:r>
              <a:rPr lang="en-US"/>
              <a:t>As an example to illustrate growth and improvement in agriculture, explain that a North American farmer in the 1900s produced enough food for 10 people. Today’s farmer feeds over 120 people. Ask students, “Why can farmers produce more food today than they could in the early 1900s?” </a:t>
            </a:r>
            <a:r>
              <a:rPr lang="en-US" i="1"/>
              <a:t>(increased knowledge and skills about plants and animals, technology, machinery, improved breeding and genetics, etc.)</a:t>
            </a:r>
            <a:endParaRPr lang="en-US"/>
          </a:p>
          <a:p>
            <a:pPr marL="171450" lvl="0" indent="-171450">
              <a:buFont typeface="Arial" panose="020B0604020202020204" pitchFamily="34" charset="0"/>
              <a:buChar char="•"/>
            </a:pPr>
            <a:r>
              <a:rPr lang="en-US"/>
              <a:t>As a class or part of an additional assignment, read National Geographic’s </a:t>
            </a:r>
            <a:r>
              <a:rPr lang="en-US" i="1" u="sng">
                <a:hlinkClick r:id="rId3"/>
              </a:rPr>
              <a:t>How Reducing Food Waste Could Ease Climate Change</a:t>
            </a:r>
            <a:r>
              <a:rPr lang="en-US" u="sng">
                <a:hlinkClick r:id="rId3"/>
              </a:rPr>
              <a:t>.</a:t>
            </a:r>
            <a:endParaRPr lang="en-US"/>
          </a:p>
          <a:p>
            <a:pPr marL="171450" lvl="0" indent="-171450">
              <a:buFont typeface="Arial" panose="020B0604020202020204" pitchFamily="34" charset="0"/>
              <a:buChar char="•"/>
            </a:pPr>
            <a:r>
              <a:rPr lang="en-US"/>
              <a:t>Watch the </a:t>
            </a:r>
            <a:r>
              <a:rPr lang="en-US" err="1"/>
              <a:t>DNews</a:t>
            </a:r>
            <a:r>
              <a:rPr lang="en-US"/>
              <a:t> segment </a:t>
            </a:r>
            <a:r>
              <a:rPr lang="en-US" i="1" u="sng">
                <a:hlinkClick r:id="rId4"/>
              </a:rPr>
              <a:t>Why Do We Waste $1 Trillion of Food A Year?</a:t>
            </a:r>
            <a:r>
              <a:rPr lang="en-US"/>
              <a:t> (</a:t>
            </a:r>
            <a:r>
              <a:rPr lang="en-US" u="sng">
                <a:hlinkClick r:id="rId4"/>
              </a:rPr>
              <a:t>https://www.youtube.com/watch?v=zjNqr4VltAc</a:t>
            </a:r>
            <a:r>
              <a:rPr lang="en-US"/>
              <a:t>, 4:28 min). As a class, discuss why consumers are attracted to food meeting specific cosmetic standards and the impacts of the behavioral trend.</a:t>
            </a:r>
          </a:p>
          <a:p>
            <a:pPr marL="171450" lvl="0" indent="-171450">
              <a:buFont typeface="Arial" panose="020B0604020202020204" pitchFamily="34" charset="0"/>
              <a:buChar char="•"/>
            </a:pPr>
            <a:r>
              <a:rPr lang="en-US"/>
              <a:t>Assign students a marketing project. Instruct them that they are to develop a marketing plan to decrease wasted food by marketing produce that is safe and healthy, but imperfect in size or shape. Show the video clip </a:t>
            </a:r>
            <a:r>
              <a:rPr lang="en-US" i="1" u="sng">
                <a:hlinkClick r:id="rId5"/>
              </a:rPr>
              <a:t>Inglorious Fruits and Vegetables</a:t>
            </a:r>
            <a:r>
              <a:rPr lang="en-US"/>
              <a:t> (</a:t>
            </a:r>
            <a:r>
              <a:rPr lang="en-US" u="sng">
                <a:hlinkClick r:id="rId5"/>
              </a:rPr>
              <a:t>https://www.youtube.com/watch?v=qQQMygivn0g</a:t>
            </a:r>
            <a:r>
              <a:rPr lang="en-US"/>
              <a:t>, 0:15 min) as an example.</a:t>
            </a:r>
          </a:p>
        </p:txBody>
      </p:sp>
      <p:sp>
        <p:nvSpPr>
          <p:cNvPr id="4" name="Slide Number Placeholder 3"/>
          <p:cNvSpPr>
            <a:spLocks noGrp="1"/>
          </p:cNvSpPr>
          <p:nvPr>
            <p:ph type="sldNum" sz="quarter" idx="10"/>
          </p:nvPr>
        </p:nvSpPr>
        <p:spPr/>
        <p:txBody>
          <a:bodyPr/>
          <a:lstStyle/>
          <a:p>
            <a:fld id="{295A59FA-31FD-415D-91B3-8D46453FB69B}" type="slidenum">
              <a:rPr lang="en-US" smtClean="0"/>
              <a:t>32</a:t>
            </a:fld>
            <a:endParaRPr lang="en-US"/>
          </a:p>
        </p:txBody>
      </p:sp>
    </p:spTree>
    <p:extLst>
      <p:ext uri="{BB962C8B-B14F-4D97-AF65-F5344CB8AC3E}">
        <p14:creationId xmlns:p14="http://schemas.microsoft.com/office/powerpoint/2010/main" val="1560247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Optional Slide </a:t>
            </a:r>
          </a:p>
          <a:p>
            <a:pPr lvl="0"/>
            <a:endParaRPr lang="en-US" b="1"/>
          </a:p>
          <a:p>
            <a:pPr lvl="0"/>
            <a:r>
              <a:rPr lang="en-US"/>
              <a:t>World leaders are working on solutions to global sustainability. The United Nations has released 17 goals that we all need to work towards. There is a free App called Global Hero that highlights each goal in 30-second mini-games. There are no in-app purchases to play the games. Learn more about each goal here: </a:t>
            </a:r>
            <a:r>
              <a:rPr lang="en-US" u="sng">
                <a:hlinkClick r:id="rId3"/>
              </a:rPr>
              <a:t>http://www.globalgoals.org/</a:t>
            </a:r>
            <a:r>
              <a:rPr lang="en-US"/>
              <a:t> </a:t>
            </a:r>
          </a:p>
        </p:txBody>
      </p:sp>
      <p:sp>
        <p:nvSpPr>
          <p:cNvPr id="4" name="Slide Number Placeholder 3"/>
          <p:cNvSpPr>
            <a:spLocks noGrp="1"/>
          </p:cNvSpPr>
          <p:nvPr>
            <p:ph type="sldNum" sz="quarter" idx="10"/>
          </p:nvPr>
        </p:nvSpPr>
        <p:spPr/>
        <p:txBody>
          <a:bodyPr/>
          <a:lstStyle/>
          <a:p>
            <a:fld id="{295A59FA-31FD-415D-91B3-8D46453FB69B}" type="slidenum">
              <a:rPr lang="en-US" smtClean="0"/>
              <a:t>33</a:t>
            </a:fld>
            <a:endParaRPr lang="en-US"/>
          </a:p>
        </p:txBody>
      </p:sp>
    </p:spTree>
    <p:extLst>
      <p:ext uri="{BB962C8B-B14F-4D97-AF65-F5344CB8AC3E}">
        <p14:creationId xmlns:p14="http://schemas.microsoft.com/office/powerpoint/2010/main" val="3707160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34</a:t>
            </a:fld>
            <a:endParaRPr lang="en-US"/>
          </a:p>
        </p:txBody>
      </p:sp>
    </p:spTree>
    <p:extLst>
      <p:ext uri="{BB962C8B-B14F-4D97-AF65-F5344CB8AC3E}">
        <p14:creationId xmlns:p14="http://schemas.microsoft.com/office/powerpoint/2010/main" val="107859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hlinkClick r:id="rId3"/>
              </a:rPr>
              <a:t>https://youtu.be/zYecU_gJdxA</a:t>
            </a: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en-US"/>
              <a:t>Prepare students for the video by asking them to discover three things: </a:t>
            </a:r>
          </a:p>
          <a:p>
            <a:pPr marL="228600" lvl="0" indent="-228600">
              <a:buAutoNum type="arabicParenR"/>
            </a:pPr>
            <a:r>
              <a:rPr lang="en-US"/>
              <a:t>Why is 2050 a significant year? </a:t>
            </a:r>
          </a:p>
          <a:p>
            <a:pPr marL="228600" lvl="0" indent="-228600">
              <a:buAutoNum type="arabicParenR"/>
            </a:pPr>
            <a:r>
              <a:rPr lang="en-US"/>
              <a:t>What is the sustainability barrel? and </a:t>
            </a:r>
          </a:p>
          <a:p>
            <a:pPr marL="228600" lvl="0" indent="-228600">
              <a:buAutoNum type="arabicParenR"/>
            </a:pPr>
            <a:r>
              <a:rPr lang="en-US"/>
              <a:t>What is the ripple effect? (Background and discussion prompts are outlined in the steps below and in the PowerPoint notes.)</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68556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a:solidFill>
                  <a:schemeClr val="tx1"/>
                </a:solidFill>
                <a:effectLst/>
                <a:latin typeface="+mn-lt"/>
                <a:ea typeface="+mn-ea"/>
                <a:cs typeface="+mn-cs"/>
              </a:rPr>
              <a:t>Ask students, “If it is [insert current year] right now, how many years until we reach the year 2050?” </a:t>
            </a:r>
          </a:p>
          <a:p>
            <a:pPr defTabSz="483265">
              <a:defRPr/>
            </a:pPr>
            <a:endParaRPr lang="en-US" sz="1200" kern="1200">
              <a:solidFill>
                <a:schemeClr val="tx1"/>
              </a:solidFill>
              <a:effectLst/>
              <a:latin typeface="+mn-lt"/>
              <a:ea typeface="+mn-ea"/>
              <a:cs typeface="+mn-cs"/>
            </a:endParaRPr>
          </a:p>
          <a:p>
            <a:pPr defTabSz="483265">
              <a:defRPr/>
            </a:pPr>
            <a:r>
              <a:rPr lang="en-US" sz="1200" kern="1200">
                <a:solidFill>
                  <a:schemeClr val="tx1"/>
                </a:solidFill>
                <a:effectLst/>
                <a:latin typeface="+mn-lt"/>
                <a:ea typeface="+mn-ea"/>
                <a:cs typeface="+mn-cs"/>
              </a:rPr>
              <a:t>Then ask, “How old will you be in the year 2050?” </a:t>
            </a:r>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4071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a:solidFill>
                  <a:schemeClr val="tx1"/>
                </a:solidFill>
                <a:effectLst/>
                <a:latin typeface="+mn-lt"/>
                <a:ea typeface="+mn-ea"/>
                <a:cs typeface="+mn-cs"/>
              </a:rPr>
              <a:t>Explain that scientists and world leaders have identified 2050 as a key moment in time when the world’s population will be nearly 10 billion – that is over 2 billion more than today. Point out to students that they will be adults! They will have an influence on the decisions that impact everything from what is taught in schools to what they buy at the grocery store. </a:t>
            </a: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130232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8326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Ask students to identify some of the resources that we will need more of in order to provide for over 2 billion additional people on the earth. Brainstorm and list several items on the board. Use questioning to help students identify items such as food, clothing, shelter, fuel, jobs, medicine, etc. Remind students about all the products they get from agriculture </a:t>
            </a:r>
            <a:r>
              <a:rPr lang="en-US" sz="1200" i="1" kern="1200">
                <a:solidFill>
                  <a:schemeClr val="tx1"/>
                </a:solidFill>
                <a:effectLst/>
                <a:latin typeface="+mn-lt"/>
                <a:ea typeface="+mn-ea"/>
                <a:cs typeface="+mn-cs"/>
              </a:rPr>
              <a:t>(food, fiber, fuel, timber, medicines and by-products that are used in manufacturing or end up in items such as lipstick, paint and batteries).</a:t>
            </a:r>
            <a:r>
              <a:rPr lang="en-US" sz="1200" kern="1200">
                <a:solidFill>
                  <a:schemeClr val="tx1"/>
                </a:solidFill>
                <a:effectLst/>
                <a:latin typeface="+mn-lt"/>
                <a:ea typeface="+mn-ea"/>
                <a:cs typeface="+mn-cs"/>
              </a:rPr>
              <a:t> Explain that farmers and many other agricultural professionals are responsible for producing each of these daily necessities.</a:t>
            </a:r>
          </a:p>
          <a:p>
            <a:pPr defTabSz="483265">
              <a:defRPr/>
            </a:pP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7132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Explain that in order to feed over 2 billion additional people, it is predicted that farmers will need to produce 60 to 70% more food than we currently produce today on the same amount or even less land. </a:t>
            </a:r>
          </a:p>
          <a:p>
            <a:pPr marL="0" marR="0" indent="0" algn="l" defTabSz="483265"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Ask, “Will this goal of sustainable agriculture be easy to accomplish? Will the pressure on farmers increase, decrease, or stay the same?” </a:t>
            </a:r>
          </a:p>
          <a:p>
            <a:pPr marL="0" marR="0" indent="0" algn="l" defTabSz="483265"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students are thinking and offering answers, draw their attention back to the </a:t>
            </a:r>
            <a:r>
              <a:rPr lang="en-US" sz="1200" i="1" kern="1200">
                <a:solidFill>
                  <a:schemeClr val="tx1"/>
                </a:solidFill>
                <a:effectLst/>
                <a:latin typeface="+mn-lt"/>
                <a:ea typeface="+mn-ea"/>
                <a:cs typeface="+mn-cs"/>
              </a:rPr>
              <a:t>Interest Approach</a:t>
            </a:r>
            <a:r>
              <a:rPr lang="en-US" sz="1200" kern="1200">
                <a:solidFill>
                  <a:schemeClr val="tx1"/>
                </a:solidFill>
                <a:effectLst/>
                <a:latin typeface="+mn-lt"/>
                <a:ea typeface="+mn-ea"/>
                <a:cs typeface="+mn-cs"/>
              </a:rPr>
              <a:t> at the beginning of the lesson, picturing an additional 2 billion people that agriculture must feed. Students should conclude that farmers will have increased pressure to produce more food and fiber for a growing population.</a:t>
            </a:r>
          </a:p>
          <a:p>
            <a:pPr defTabSz="483265">
              <a:defRPr/>
            </a:pPr>
            <a:endParaRPr lang="en-US" baseline="0"/>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199468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179912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tif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cSX4ytEfc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hyperlink" Target="https://youtu.be/nTAxPO-YDF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s://youtu.be/MzF8LPlaIcY" TargetMode="External"/><Relationship Id="rId4" Type="http://schemas.openxmlformats.org/officeDocument/2006/relationships/hyperlink" Target="https://youtu.be/bLQ5QWN0NI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news.nationalgeographic.com/news/2015/01/150122-food-waste-climate-change-hung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journey2050.rnp.io/teachers/online/activities_and_resources#step-by-step-guide" TargetMode="External"/><Relationship Id="rId5" Type="http://schemas.openxmlformats.org/officeDocument/2006/relationships/hyperlink" Target="https://www.youtube.com/watch?v=qQQMygivn0g" TargetMode="External"/><Relationship Id="rId4" Type="http://schemas.openxmlformats.org/officeDocument/2006/relationships/hyperlink" Target="https://www.youtube.com/watch?v=zjNqr4VltA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Department\SSR - Videos and Photos\Photography\General Agriculture\canola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96400" y="6172200"/>
            <a:ext cx="914400" cy="523220"/>
          </a:xfrm>
          <a:prstGeom prst="rect">
            <a:avLst/>
          </a:prstGeom>
          <a:noFill/>
        </p:spPr>
        <p:txBody>
          <a:bodyPr wrap="square" rtlCol="0">
            <a:spAutoFit/>
          </a:bodyPr>
          <a:lstStyle/>
          <a:p>
            <a:r>
              <a:rPr lang="en-US" sz="2800" b="1">
                <a:solidFill>
                  <a:srgbClr val="FF0000"/>
                </a:solidFill>
              </a:rPr>
              <a:t>V6.0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Sustainable Agriculture</a:t>
            </a:r>
          </a:p>
        </p:txBody>
      </p:sp>
      <p:sp>
        <p:nvSpPr>
          <p:cNvPr id="11"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Lesson 1</a:t>
            </a:r>
          </a:p>
        </p:txBody>
      </p:sp>
    </p:spTree>
    <p:extLst>
      <p:ext uri="{BB962C8B-B14F-4D97-AF65-F5344CB8AC3E}">
        <p14:creationId xmlns:p14="http://schemas.microsoft.com/office/powerpoint/2010/main" val="395908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Sustainability Barrel</a:t>
            </a:r>
          </a:p>
        </p:txBody>
      </p:sp>
      <p:sp>
        <p:nvSpPr>
          <p:cNvPr id="8" name="Content Placeholder 7"/>
          <p:cNvSpPr>
            <a:spLocks noGrp="1"/>
          </p:cNvSpPr>
          <p:nvPr>
            <p:ph idx="1"/>
          </p:nvPr>
        </p:nvSpPr>
        <p:spPr>
          <a:xfrm>
            <a:off x="533400" y="1341437"/>
            <a:ext cx="8001000" cy="4525963"/>
          </a:xfrm>
        </p:spPr>
        <p:txBody>
          <a:bodyPr>
            <a:normAutofit/>
          </a:bodyPr>
          <a:lstStyle/>
          <a:p>
            <a:pPr marL="0" indent="0">
              <a:buNone/>
            </a:pPr>
            <a:r>
              <a:rPr lang="en-US"/>
              <a:t>It is estimated that by 2050, our growing population will require the equivalent of all the food grown in the last 500 years put together.</a:t>
            </a:r>
          </a:p>
          <a:p>
            <a:pPr marL="0" indent="0">
              <a:buNone/>
            </a:pPr>
            <a:endParaRPr lang="en-US"/>
          </a:p>
          <a:p>
            <a:pPr marL="0" indent="0">
              <a:buNone/>
            </a:pPr>
            <a:r>
              <a:rPr lang="en-US" sz="2800" i="1"/>
              <a:t>Can a farmer take their same land, soil, seeds, water, and tractors and double their crop from one year to the next?</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6" name="Content Placeholder 7"/>
          <p:cNvSpPr txBox="1">
            <a:spLocks/>
          </p:cNvSpPr>
          <p:nvPr/>
        </p:nvSpPr>
        <p:spPr>
          <a:xfrm>
            <a:off x="1219200" y="5337626"/>
            <a:ext cx="6629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rgbClr val="00B050"/>
                </a:solidFill>
              </a:rPr>
              <a:t>No! There are limitations</a:t>
            </a:r>
          </a:p>
        </p:txBody>
      </p:sp>
    </p:spTree>
    <p:extLst>
      <p:ext uri="{BB962C8B-B14F-4D97-AF65-F5344CB8AC3E}">
        <p14:creationId xmlns:p14="http://schemas.microsoft.com/office/powerpoint/2010/main" val="10815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800" decel="100000"/>
                                        <p:tgtEl>
                                          <p:spTgt spid="8">
                                            <p:txEl>
                                              <p:pRg st="2" end="2"/>
                                            </p:txEl>
                                          </p:spTgt>
                                        </p:tgtEl>
                                      </p:cBhvr>
                                    </p:animEffect>
                                    <p:anim calcmode="lin" valueType="num">
                                      <p:cBhvr>
                                        <p:cTn id="1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4525963"/>
          </a:xfrm>
        </p:spPr>
        <p:txBody>
          <a:bodyPr>
            <a:normAutofit/>
          </a:bodyPr>
          <a:lstStyle/>
          <a:p>
            <a:pPr marL="0" indent="0">
              <a:lnSpc>
                <a:spcPct val="80000"/>
              </a:lnSpc>
              <a:buNone/>
            </a:pPr>
            <a:r>
              <a:rPr lang="en-US" sz="2800" b="1">
                <a:solidFill>
                  <a:srgbClr val="325F96"/>
                </a:solidFill>
              </a:rPr>
              <a:t>ECONOMIC FACTORS: </a:t>
            </a:r>
            <a:br>
              <a:rPr lang="en-US" sz="2800" b="1">
                <a:solidFill>
                  <a:srgbClr val="325F96"/>
                </a:solidFill>
              </a:rPr>
            </a:br>
            <a:r>
              <a:rPr lang="en-US" sz="2800"/>
              <a:t>profits, jobs, incomes, community</a:t>
            </a:r>
          </a:p>
          <a:p>
            <a:pPr>
              <a:lnSpc>
                <a:spcPct val="80000"/>
              </a:lnSpc>
            </a:pPr>
            <a:endParaRPr lang="en-US" sz="2800"/>
          </a:p>
          <a:p>
            <a:pPr marL="0" indent="0">
              <a:lnSpc>
                <a:spcPct val="80000"/>
              </a:lnSpc>
              <a:buNone/>
            </a:pPr>
            <a:r>
              <a:rPr lang="en-US" sz="2800" b="1">
                <a:solidFill>
                  <a:srgbClr val="325F96"/>
                </a:solidFill>
              </a:rPr>
              <a:t>SOCIAL FACTORS: </a:t>
            </a:r>
            <a:br>
              <a:rPr lang="en-US" sz="2800" b="1">
                <a:solidFill>
                  <a:srgbClr val="325F96"/>
                </a:solidFill>
              </a:rPr>
            </a:br>
            <a:r>
              <a:rPr lang="en-US" sz="2800"/>
              <a:t>food, education, health, infrastructure</a:t>
            </a:r>
          </a:p>
          <a:p>
            <a:pPr>
              <a:lnSpc>
                <a:spcPct val="80000"/>
              </a:lnSpc>
            </a:pPr>
            <a:endParaRPr lang="en-US" sz="2800" b="1">
              <a:solidFill>
                <a:srgbClr val="325F96"/>
              </a:solidFill>
            </a:endParaRPr>
          </a:p>
          <a:p>
            <a:pPr marL="0" indent="0">
              <a:lnSpc>
                <a:spcPct val="80000"/>
              </a:lnSpc>
              <a:buNone/>
            </a:pPr>
            <a:r>
              <a:rPr lang="en-US" sz="2800" b="1">
                <a:solidFill>
                  <a:srgbClr val="325F96"/>
                </a:solidFill>
              </a:rPr>
              <a:t>ENVIRONMENTAL FACTORS: </a:t>
            </a:r>
            <a:br>
              <a:rPr lang="en-US" sz="2800" b="1">
                <a:solidFill>
                  <a:srgbClr val="325F96"/>
                </a:solidFill>
              </a:rPr>
            </a:br>
            <a:r>
              <a:rPr lang="en-US" sz="2800"/>
              <a:t>soil health, habitats, water, greenhouse gases</a:t>
            </a:r>
          </a:p>
        </p:txBody>
      </p:sp>
      <p:sp>
        <p:nvSpPr>
          <p:cNvPr id="3" name="Title 2"/>
          <p:cNvSpPr>
            <a:spLocks noGrp="1"/>
          </p:cNvSpPr>
          <p:nvPr>
            <p:ph type="title"/>
          </p:nvPr>
        </p:nvSpPr>
        <p:spPr/>
        <p:txBody>
          <a:bodyPr>
            <a:normAutofit/>
          </a:bodyPr>
          <a:lstStyle/>
          <a:p>
            <a:r>
              <a:rPr lang="en-US"/>
              <a:t>Sustainability Barrel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6094"/>
          <a:stretch/>
        </p:blipFill>
        <p:spPr>
          <a:xfrm>
            <a:off x="6323562" y="1524001"/>
            <a:ext cx="2611977" cy="2819400"/>
          </a:xfrm>
          <a:prstGeom prst="rect">
            <a:avLst/>
          </a:prstGeom>
        </p:spPr>
      </p:pic>
    </p:spTree>
    <p:extLst>
      <p:ext uri="{BB962C8B-B14F-4D97-AF65-F5344CB8AC3E}">
        <p14:creationId xmlns:p14="http://schemas.microsoft.com/office/powerpoint/2010/main" val="7081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Sustainability Barrel</a:t>
            </a:r>
          </a:p>
        </p:txBody>
      </p:sp>
      <p:pic>
        <p:nvPicPr>
          <p:cNvPr id="4" name="Content Placeholder 1" descr="Journey 2050 Animation v6 05 on Vimeo - Google Chrome"/>
          <p:cNvPicPr>
            <a:picLocks noChangeAspect="1"/>
          </p:cNvPicPr>
          <p:nvPr/>
        </p:nvPicPr>
        <p:blipFill rotWithShape="1">
          <a:blip r:embed="rId3">
            <a:extLst>
              <a:ext uri="{28A0092B-C50C-407E-A947-70E740481C1C}">
                <a14:useLocalDpi xmlns:a14="http://schemas.microsoft.com/office/drawing/2010/main" val="0"/>
              </a:ext>
            </a:extLst>
          </a:blip>
          <a:srcRect l="25835" t="32349" r="19705" b="16185"/>
          <a:stretch/>
        </p:blipFill>
        <p:spPr>
          <a:xfrm>
            <a:off x="0" y="1143000"/>
            <a:ext cx="6688180" cy="4876800"/>
          </a:xfrm>
          <a:prstGeom prst="rect">
            <a:avLst/>
          </a:prstGeom>
        </p:spPr>
      </p:pic>
      <p:sp>
        <p:nvSpPr>
          <p:cNvPr id="5" name="TextBox 4"/>
          <p:cNvSpPr txBox="1"/>
          <p:nvPr/>
        </p:nvSpPr>
        <p:spPr>
          <a:xfrm>
            <a:off x="6688180" y="1600200"/>
            <a:ext cx="2455820" cy="3416320"/>
          </a:xfrm>
          <a:prstGeom prst="rect">
            <a:avLst/>
          </a:prstGeom>
          <a:noFill/>
        </p:spPr>
        <p:txBody>
          <a:bodyPr wrap="square" rtlCol="0">
            <a:spAutoFit/>
          </a:bodyPr>
          <a:lstStyle/>
          <a:p>
            <a:pPr algn="ctr"/>
            <a:r>
              <a:rPr lang="en-CA" sz="2400"/>
              <a:t>A community is only as successful as the least developed factor. </a:t>
            </a:r>
          </a:p>
          <a:p>
            <a:pPr algn="ctr"/>
            <a:endParaRPr lang="en-CA" sz="2400"/>
          </a:p>
          <a:p>
            <a:pPr algn="ctr"/>
            <a:r>
              <a:rPr lang="en-CA" sz="2400"/>
              <a:t>We must continually try to improve the weakest one. </a:t>
            </a:r>
            <a:endParaRPr lang="en-US" sz="2400" b="1"/>
          </a:p>
        </p:txBody>
      </p:sp>
      <p:sp>
        <p:nvSpPr>
          <p:cNvPr id="2" name="TextBox 1"/>
          <p:cNvSpPr txBox="1"/>
          <p:nvPr/>
        </p:nvSpPr>
        <p:spPr>
          <a:xfrm>
            <a:off x="228600" y="6171475"/>
            <a:ext cx="7543800" cy="584775"/>
          </a:xfrm>
          <a:prstGeom prst="rect">
            <a:avLst/>
          </a:prstGeom>
          <a:noFill/>
        </p:spPr>
        <p:txBody>
          <a:bodyPr wrap="square" rtlCol="0">
            <a:spAutoFit/>
          </a:bodyPr>
          <a:lstStyle/>
          <a:p>
            <a:r>
              <a:rPr lang="en-US" sz="3200" i="1">
                <a:solidFill>
                  <a:schemeClr val="bg1"/>
                </a:solidFill>
              </a:rPr>
              <a:t>What are some examples of limiting factors?</a:t>
            </a:r>
          </a:p>
        </p:txBody>
      </p:sp>
    </p:spTree>
    <p:extLst>
      <p:ext uri="{BB962C8B-B14F-4D97-AF65-F5344CB8AC3E}">
        <p14:creationId xmlns:p14="http://schemas.microsoft.com/office/powerpoint/2010/main" val="17402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What is the Ripple Effect?</a:t>
            </a:r>
          </a:p>
        </p:txBody>
      </p:sp>
    </p:spTree>
    <p:extLst>
      <p:ext uri="{BB962C8B-B14F-4D97-AF65-F5344CB8AC3E}">
        <p14:creationId xmlns:p14="http://schemas.microsoft.com/office/powerpoint/2010/main" val="127173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1">
                <a:shade val="45000"/>
                <a:satMod val="135000"/>
              </a:schemeClr>
              <a:prstClr val="white"/>
            </a:duotone>
          </a:blip>
          <a:srcRect t="25320"/>
          <a:stretch/>
        </p:blipFill>
        <p:spPr>
          <a:xfrm>
            <a:off x="1981200" y="2514600"/>
            <a:ext cx="5100271" cy="2430436"/>
          </a:xfrm>
          <a:prstGeom prst="ellipse">
            <a:avLst/>
          </a:prstGeom>
          <a:ln>
            <a:noFill/>
          </a:ln>
          <a:effectLst>
            <a:softEdge rad="112500"/>
          </a:effectLst>
        </p:spPr>
      </p:pic>
      <p:sp>
        <p:nvSpPr>
          <p:cNvPr id="3" name="Title 2"/>
          <p:cNvSpPr>
            <a:spLocks noGrp="1"/>
          </p:cNvSpPr>
          <p:nvPr>
            <p:ph type="title"/>
          </p:nvPr>
        </p:nvSpPr>
        <p:spPr/>
        <p:txBody>
          <a:bodyPr/>
          <a:lstStyle/>
          <a:p>
            <a:r>
              <a:rPr lang="en-US"/>
              <a:t>Ripple Effect</a:t>
            </a:r>
          </a:p>
        </p:txBody>
      </p:sp>
      <p:sp>
        <p:nvSpPr>
          <p:cNvPr id="8" name="Content Placeholder 7"/>
          <p:cNvSpPr>
            <a:spLocks noGrp="1"/>
          </p:cNvSpPr>
          <p:nvPr>
            <p:ph idx="1"/>
          </p:nvPr>
        </p:nvSpPr>
        <p:spPr>
          <a:xfrm>
            <a:off x="381000" y="1295400"/>
            <a:ext cx="8229600" cy="4525963"/>
          </a:xfrm>
        </p:spPr>
        <p:txBody>
          <a:bodyPr>
            <a:normAutofit/>
          </a:bodyPr>
          <a:lstStyle/>
          <a:p>
            <a:pPr marL="0" indent="0" algn="ctr">
              <a:buNone/>
            </a:pPr>
            <a:r>
              <a:rPr lang="en-US" i="1"/>
              <a:t>Can one single drop of water impact an entire body of water?</a:t>
            </a:r>
            <a:endParaRPr lang="en-US" sz="2800" i="1"/>
          </a:p>
        </p:txBody>
      </p:sp>
      <p:sp>
        <p:nvSpPr>
          <p:cNvPr id="6" name="Content Placeholder 7"/>
          <p:cNvSpPr txBox="1">
            <a:spLocks/>
          </p:cNvSpPr>
          <p:nvPr/>
        </p:nvSpPr>
        <p:spPr>
          <a:xfrm>
            <a:off x="987552" y="5084011"/>
            <a:ext cx="7620000" cy="66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a:solidFill>
                  <a:srgbClr val="00B050"/>
                </a:solidFill>
              </a:rPr>
              <a:t>Yes. Even a small drop of water creates a ripple</a:t>
            </a:r>
          </a:p>
        </p:txBody>
      </p:sp>
    </p:spTree>
    <p:extLst>
      <p:ext uri="{BB962C8B-B14F-4D97-AF65-F5344CB8AC3E}">
        <p14:creationId xmlns:p14="http://schemas.microsoft.com/office/powerpoint/2010/main" val="2692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7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304800" y="949802"/>
            <a:ext cx="8534400" cy="5445760"/>
          </a:xfrm>
          <a:prstGeom prst="ellipse">
            <a:avLst/>
          </a:prstGeom>
          <a:ln>
            <a:noFill/>
          </a:ln>
          <a:effectLst>
            <a:softEdge rad="112500"/>
          </a:effectLst>
        </p:spPr>
      </p:pic>
      <p:sp>
        <p:nvSpPr>
          <p:cNvPr id="3" name="Title 2"/>
          <p:cNvSpPr>
            <a:spLocks noGrp="1"/>
          </p:cNvSpPr>
          <p:nvPr>
            <p:ph type="title"/>
          </p:nvPr>
        </p:nvSpPr>
        <p:spPr/>
        <p:txBody>
          <a:bodyPr/>
          <a:lstStyle/>
          <a:p>
            <a:r>
              <a:rPr lang="en-US"/>
              <a:t>Ripple Effect</a:t>
            </a:r>
          </a:p>
        </p:txBody>
      </p:sp>
      <p:sp>
        <p:nvSpPr>
          <p:cNvPr id="8" name="Content Placeholder 7"/>
          <p:cNvSpPr>
            <a:spLocks noGrp="1"/>
          </p:cNvSpPr>
          <p:nvPr>
            <p:ph idx="1"/>
          </p:nvPr>
        </p:nvSpPr>
        <p:spPr>
          <a:xfrm>
            <a:off x="381000" y="1219200"/>
            <a:ext cx="8229600" cy="4525963"/>
          </a:xfrm>
        </p:spPr>
        <p:txBody>
          <a:bodyPr>
            <a:normAutofit/>
          </a:bodyPr>
          <a:lstStyle/>
          <a:p>
            <a:pPr marL="0" indent="0" algn="ctr">
              <a:buNone/>
            </a:pPr>
            <a:r>
              <a:rPr lang="en-US" i="1"/>
              <a:t>If a farmer harvests a successful crop? What “ripples” could this create? </a:t>
            </a:r>
          </a:p>
        </p:txBody>
      </p:sp>
      <p:sp>
        <p:nvSpPr>
          <p:cNvPr id="4" name="Rectangle 3"/>
          <p:cNvSpPr/>
          <p:nvPr/>
        </p:nvSpPr>
        <p:spPr>
          <a:xfrm>
            <a:off x="2062946" y="3810000"/>
            <a:ext cx="4865707"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Provides our food supply</a:t>
            </a:r>
          </a:p>
        </p:txBody>
      </p:sp>
      <p:sp>
        <p:nvSpPr>
          <p:cNvPr id="9" name="Rectangle 8"/>
          <p:cNvSpPr/>
          <p:nvPr/>
        </p:nvSpPr>
        <p:spPr>
          <a:xfrm>
            <a:off x="1371600" y="3200400"/>
            <a:ext cx="6221624"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Earn enough money to invest in better farming technology</a:t>
            </a:r>
            <a:br>
              <a:rPr lang="en-US" sz="3200" b="0" cap="none" spc="0">
                <a:ln w="0"/>
                <a:solidFill>
                  <a:srgbClr val="00B050"/>
                </a:solidFill>
                <a:effectLst>
                  <a:outerShdw blurRad="38100" dist="19050" dir="2700000" algn="tl" rotWithShape="0">
                    <a:schemeClr val="dk1">
                      <a:alpha val="40000"/>
                    </a:schemeClr>
                  </a:outerShdw>
                </a:effectLst>
              </a:rPr>
            </a:br>
            <a:r>
              <a:rPr lang="en-US" sz="3200">
                <a:ln w="0"/>
                <a:solidFill>
                  <a:srgbClr val="00B050"/>
                </a:solidFill>
                <a:effectLst>
                  <a:outerShdw blurRad="38100" dist="19050" dir="2700000" algn="tl" rotWithShape="0">
                    <a:schemeClr val="dk1">
                      <a:alpha val="40000"/>
                    </a:schemeClr>
                  </a:outerShdw>
                </a:effectLst>
              </a:rPr>
              <a:t>O</a:t>
            </a:r>
            <a:r>
              <a:rPr lang="en-US" sz="3200" b="0" cap="none" spc="0">
                <a:ln w="0"/>
                <a:solidFill>
                  <a:srgbClr val="00B050"/>
                </a:solidFill>
                <a:effectLst>
                  <a:outerShdw blurRad="38100" dist="19050" dir="2700000" algn="tl" rotWithShape="0">
                    <a:schemeClr val="dk1">
                      <a:alpha val="40000"/>
                    </a:schemeClr>
                  </a:outerShdw>
                </a:effectLst>
              </a:rPr>
              <a:t>pportunity to send children to school and access medicines</a:t>
            </a:r>
          </a:p>
        </p:txBody>
      </p:sp>
      <p:sp>
        <p:nvSpPr>
          <p:cNvPr id="10" name="Rectangle 9"/>
          <p:cNvSpPr/>
          <p:nvPr/>
        </p:nvSpPr>
        <p:spPr>
          <a:xfrm>
            <a:off x="685800" y="2438400"/>
            <a:ext cx="7543800" cy="2339182"/>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Financial investments improve local economy and provide more jobs</a:t>
            </a:r>
          </a:p>
        </p:txBody>
      </p:sp>
    </p:spTree>
    <p:extLst>
      <p:ext uri="{BB962C8B-B14F-4D97-AF65-F5344CB8AC3E}">
        <p14:creationId xmlns:p14="http://schemas.microsoft.com/office/powerpoint/2010/main" val="11681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7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04800" y="949802"/>
            <a:ext cx="8534400" cy="5445760"/>
          </a:xfrm>
          <a:prstGeom prst="ellipse">
            <a:avLst/>
          </a:prstGeom>
          <a:ln>
            <a:noFill/>
          </a:ln>
          <a:effectLst>
            <a:softEdge rad="112500"/>
          </a:effectLst>
        </p:spPr>
      </p:pic>
      <p:sp>
        <p:nvSpPr>
          <p:cNvPr id="3" name="Title 2"/>
          <p:cNvSpPr>
            <a:spLocks noGrp="1"/>
          </p:cNvSpPr>
          <p:nvPr>
            <p:ph type="title"/>
          </p:nvPr>
        </p:nvSpPr>
        <p:spPr/>
        <p:txBody>
          <a:bodyPr/>
          <a:lstStyle/>
          <a:p>
            <a:r>
              <a:rPr lang="en-US"/>
              <a:t>Ripple Effect</a:t>
            </a:r>
          </a:p>
        </p:txBody>
      </p:sp>
      <p:sp>
        <p:nvSpPr>
          <p:cNvPr id="8" name="Content Placeholder 7"/>
          <p:cNvSpPr>
            <a:spLocks noGrp="1"/>
          </p:cNvSpPr>
          <p:nvPr>
            <p:ph idx="1"/>
          </p:nvPr>
        </p:nvSpPr>
        <p:spPr>
          <a:xfrm>
            <a:off x="381000" y="1295400"/>
            <a:ext cx="8229600" cy="4525963"/>
          </a:xfrm>
        </p:spPr>
        <p:txBody>
          <a:bodyPr>
            <a:normAutofit/>
          </a:bodyPr>
          <a:lstStyle/>
          <a:p>
            <a:pPr marL="0" indent="0" algn="ctr">
              <a:buNone/>
            </a:pPr>
            <a:r>
              <a:rPr lang="en-US" i="1"/>
              <a:t>What if a farmer invests in a new drip irrigation system? What “ripples” could this create? </a:t>
            </a:r>
          </a:p>
        </p:txBody>
      </p:sp>
      <p:sp>
        <p:nvSpPr>
          <p:cNvPr id="4" name="Rectangle 3"/>
          <p:cNvSpPr/>
          <p:nvPr/>
        </p:nvSpPr>
        <p:spPr>
          <a:xfrm>
            <a:off x="2062946" y="3733800"/>
            <a:ext cx="4865707"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Water will be conserved</a:t>
            </a:r>
          </a:p>
        </p:txBody>
      </p:sp>
      <p:sp>
        <p:nvSpPr>
          <p:cNvPr id="9" name="Rectangle 8"/>
          <p:cNvSpPr/>
          <p:nvPr/>
        </p:nvSpPr>
        <p:spPr>
          <a:xfrm>
            <a:off x="1371600" y="3100864"/>
            <a:ext cx="6221624"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The local business where it was purchased would benefit</a:t>
            </a:r>
          </a:p>
        </p:txBody>
      </p:sp>
      <p:sp>
        <p:nvSpPr>
          <p:cNvPr id="10" name="Rectangle 9"/>
          <p:cNvSpPr/>
          <p:nvPr/>
        </p:nvSpPr>
        <p:spPr>
          <a:xfrm>
            <a:off x="685800" y="2613818"/>
            <a:ext cx="7543800" cy="2339182"/>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a:ln w="0"/>
                <a:solidFill>
                  <a:srgbClr val="00B050"/>
                </a:solidFill>
                <a:effectLst>
                  <a:outerShdw blurRad="38100" dist="19050" dir="2700000" algn="tl" rotWithShape="0">
                    <a:schemeClr val="dk1">
                      <a:alpha val="40000"/>
                    </a:schemeClr>
                  </a:outerShdw>
                </a:effectLst>
              </a:rPr>
              <a:t>More food could potentially be grown with the additional available water</a:t>
            </a:r>
          </a:p>
        </p:txBody>
      </p:sp>
    </p:spTree>
    <p:extLst>
      <p:ext uri="{BB962C8B-B14F-4D97-AF65-F5344CB8AC3E}">
        <p14:creationId xmlns:p14="http://schemas.microsoft.com/office/powerpoint/2010/main" val="49952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Sustainability Farming Game</a:t>
            </a:r>
            <a:br>
              <a:rPr lang="en-US"/>
            </a:br>
            <a:r>
              <a:rPr lang="en-US"/>
              <a:t>Level 1 Demo</a:t>
            </a:r>
          </a:p>
        </p:txBody>
      </p:sp>
    </p:spTree>
    <p:extLst>
      <p:ext uri="{BB962C8B-B14F-4D97-AF65-F5344CB8AC3E}">
        <p14:creationId xmlns:p14="http://schemas.microsoft.com/office/powerpoint/2010/main" val="147483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1508105"/>
          </a:xfrm>
          <a:prstGeom prst="rect">
            <a:avLst/>
          </a:prstGeom>
          <a:noFill/>
        </p:spPr>
        <p:txBody>
          <a:bodyPr wrap="square" rtlCol="0">
            <a:spAutoFit/>
          </a:bodyPr>
          <a:lstStyle/>
          <a:p>
            <a:pPr algn="ctr"/>
            <a:r>
              <a:rPr lang="en-US" sz="4800" b="1"/>
              <a:t>Play the game!</a:t>
            </a:r>
          </a:p>
          <a:p>
            <a:pPr algn="ctr"/>
            <a:r>
              <a:rPr lang="en-US" sz="4400"/>
              <a:t>Stop after round one</a:t>
            </a:r>
            <a:endParaRPr lang="en-US" sz="4400" b="1"/>
          </a:p>
        </p:txBody>
      </p:sp>
      <p:sp>
        <p:nvSpPr>
          <p:cNvPr id="2" name="Down Arrow 1"/>
          <p:cNvSpPr/>
          <p:nvPr/>
        </p:nvSpPr>
        <p:spPr>
          <a:xfrm>
            <a:off x="76200" y="1957574"/>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C0EFDED-6F9F-4167-B6BA-97B36448A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5" y="5624401"/>
            <a:ext cx="1065883" cy="358995"/>
          </a:xfrm>
          <a:prstGeom prst="rect">
            <a:avLst/>
          </a:prstGeom>
        </p:spPr>
      </p:pic>
      <p:pic>
        <p:nvPicPr>
          <p:cNvPr id="20" name="Picture 2" descr="W:\CORPORATE\Current Projects\Journey 2050\App\download on google play.png">
            <a:extLst>
              <a:ext uri="{FF2B5EF4-FFF2-40B4-BE49-F238E27FC236}">
                <a16:creationId xmlns:a16="http://schemas.microsoft.com/office/drawing/2014/main" id="{E4CE7D57-4016-4DFD-8D63-95AF6C9E75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84" t="18317" r="7467" b="18317"/>
          <a:stretch/>
        </p:blipFill>
        <p:spPr bwMode="auto">
          <a:xfrm>
            <a:off x="2414258" y="5639574"/>
            <a:ext cx="1167142" cy="3286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W:\CORPORATE\Current Projects\Journey 2050\App\download on windows.png">
            <a:extLst>
              <a:ext uri="{FF2B5EF4-FFF2-40B4-BE49-F238E27FC236}">
                <a16:creationId xmlns:a16="http://schemas.microsoft.com/office/drawing/2014/main" id="{B654CAA8-7053-4A57-945D-BA8716F97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17" y="5638800"/>
            <a:ext cx="1065883" cy="32864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
            <a:extLst>
              <a:ext uri="{FF2B5EF4-FFF2-40B4-BE49-F238E27FC236}">
                <a16:creationId xmlns:a16="http://schemas.microsoft.com/office/drawing/2014/main" id="{B38A3054-88D6-4C59-85B1-FCD19C1EA92B}"/>
              </a:ext>
            </a:extLst>
          </p:cNvPr>
          <p:cNvSpPr>
            <a:spLocks noGrp="1"/>
          </p:cNvSpPr>
          <p:nvPr>
            <p:ph type="title"/>
          </p:nvPr>
        </p:nvSpPr>
        <p:spPr>
          <a:xfrm>
            <a:off x="381000" y="13137"/>
            <a:ext cx="8458200" cy="1143000"/>
          </a:xfrm>
        </p:spPr>
        <p:txBody>
          <a:bodyPr>
            <a:normAutofit fontScale="90000"/>
          </a:bodyPr>
          <a:lstStyle/>
          <a:p>
            <a:r>
              <a:rPr lang="en-US"/>
              <a:t>Sustainability Farming Game</a:t>
            </a:r>
            <a:br>
              <a:rPr lang="en-US"/>
            </a:br>
            <a:r>
              <a:rPr lang="en-US" sz="3600"/>
              <a:t>Level 1 demo</a:t>
            </a:r>
          </a:p>
        </p:txBody>
      </p:sp>
      <p:sp>
        <p:nvSpPr>
          <p:cNvPr id="3" name="TextBox 2">
            <a:extLst>
              <a:ext uri="{FF2B5EF4-FFF2-40B4-BE49-F238E27FC236}">
                <a16:creationId xmlns:a16="http://schemas.microsoft.com/office/drawing/2014/main" id="{F9660980-6AA2-41C0-84CF-352BEA0F156F}"/>
              </a:ext>
            </a:extLst>
          </p:cNvPr>
          <p:cNvSpPr txBox="1"/>
          <p:nvPr/>
        </p:nvSpPr>
        <p:spPr>
          <a:xfrm>
            <a:off x="3675993" y="5638800"/>
            <a:ext cx="1886607" cy="329184"/>
          </a:xfrm>
          <a:prstGeom prst="rect">
            <a:avLst/>
          </a:prstGeom>
          <a:solidFill>
            <a:schemeClr val="tx1"/>
          </a:solidFill>
        </p:spPr>
        <p:txBody>
          <a:bodyPr wrap="square" rtlCol="0">
            <a:spAutoFit/>
          </a:bodyPr>
          <a:lstStyle/>
          <a:p>
            <a:r>
              <a:rPr lang="en-US">
                <a:solidFill>
                  <a:schemeClr val="bg1"/>
                </a:solidFill>
              </a:rPr>
              <a:t>Journey2050.com</a:t>
            </a:r>
          </a:p>
        </p:txBody>
      </p:sp>
      <p:grpSp>
        <p:nvGrpSpPr>
          <p:cNvPr id="9" name="Group 8">
            <a:extLst>
              <a:ext uri="{FF2B5EF4-FFF2-40B4-BE49-F238E27FC236}">
                <a16:creationId xmlns:a16="http://schemas.microsoft.com/office/drawing/2014/main" id="{F309113E-F6D1-4059-BE08-D981C0A33F8D}"/>
              </a:ext>
            </a:extLst>
          </p:cNvPr>
          <p:cNvGrpSpPr/>
          <p:nvPr/>
        </p:nvGrpSpPr>
        <p:grpSpPr>
          <a:xfrm>
            <a:off x="18394" y="3463792"/>
            <a:ext cx="9125606" cy="1726158"/>
            <a:chOff x="18394" y="3463792"/>
            <a:chExt cx="9125606" cy="1726158"/>
          </a:xfrm>
        </p:grpSpPr>
        <p:sp>
          <p:nvSpPr>
            <p:cNvPr id="6" name="TextBox 5"/>
            <p:cNvSpPr txBox="1"/>
            <p:nvPr/>
          </p:nvSpPr>
          <p:spPr>
            <a:xfrm>
              <a:off x="18394" y="4671313"/>
              <a:ext cx="1201724" cy="307777"/>
            </a:xfrm>
            <a:prstGeom prst="rect">
              <a:avLst/>
            </a:prstGeom>
            <a:noFill/>
          </p:spPr>
          <p:txBody>
            <a:bodyPr wrap="square" rtlCol="0">
              <a:spAutoFit/>
            </a:bodyPr>
            <a:lstStyle/>
            <a:p>
              <a:pPr algn="ctr"/>
              <a:r>
                <a:rPr lang="en-US" sz="1400" b="1"/>
                <a:t>Introduction</a:t>
              </a:r>
            </a:p>
          </p:txBody>
        </p:sp>
        <p:sp>
          <p:nvSpPr>
            <p:cNvPr id="11" name="TextBox 10"/>
            <p:cNvSpPr txBox="1"/>
            <p:nvPr/>
          </p:nvSpPr>
          <p:spPr>
            <a:xfrm>
              <a:off x="1220117" y="4679303"/>
              <a:ext cx="973125" cy="307777"/>
            </a:xfrm>
            <a:prstGeom prst="rect">
              <a:avLst/>
            </a:prstGeom>
            <a:noFill/>
          </p:spPr>
          <p:txBody>
            <a:bodyPr wrap="square" rtlCol="0">
              <a:spAutoFit/>
            </a:bodyPr>
            <a:lstStyle/>
            <a:p>
              <a:pPr algn="ctr"/>
              <a:r>
                <a:rPr lang="en-US" sz="1400" b="1"/>
                <a:t>Nutrients</a:t>
              </a:r>
            </a:p>
          </p:txBody>
        </p:sp>
        <p:sp>
          <p:nvSpPr>
            <p:cNvPr id="13" name="TextBox 12"/>
            <p:cNvSpPr txBox="1"/>
            <p:nvPr/>
          </p:nvSpPr>
          <p:spPr>
            <a:xfrm>
              <a:off x="2420924" y="4694487"/>
              <a:ext cx="803249" cy="307777"/>
            </a:xfrm>
            <a:prstGeom prst="rect">
              <a:avLst/>
            </a:prstGeom>
            <a:noFill/>
          </p:spPr>
          <p:txBody>
            <a:bodyPr wrap="square" rtlCol="0">
              <a:spAutoFit/>
            </a:bodyPr>
            <a:lstStyle/>
            <a:p>
              <a:pPr algn="ctr"/>
              <a:r>
                <a:rPr lang="en-US" sz="1400" b="1"/>
                <a:t>Water</a:t>
              </a:r>
            </a:p>
          </p:txBody>
        </p:sp>
        <p:sp>
          <p:nvSpPr>
            <p:cNvPr id="14" name="TextBox 13"/>
            <p:cNvSpPr txBox="1"/>
            <p:nvPr/>
          </p:nvSpPr>
          <p:spPr>
            <a:xfrm>
              <a:off x="3565759" y="4697209"/>
              <a:ext cx="896007" cy="307777"/>
            </a:xfrm>
            <a:prstGeom prst="rect">
              <a:avLst/>
            </a:prstGeom>
            <a:noFill/>
          </p:spPr>
          <p:txBody>
            <a:bodyPr wrap="square" rtlCol="0">
              <a:spAutoFit/>
            </a:bodyPr>
            <a:lstStyle/>
            <a:p>
              <a:pPr algn="ctr"/>
              <a:r>
                <a:rPr lang="en-US" sz="1400" b="1"/>
                <a:t>Economy</a:t>
              </a:r>
            </a:p>
          </p:txBody>
        </p:sp>
        <p:sp>
          <p:nvSpPr>
            <p:cNvPr id="15" name="TextBox 14"/>
            <p:cNvSpPr txBox="1"/>
            <p:nvPr/>
          </p:nvSpPr>
          <p:spPr>
            <a:xfrm>
              <a:off x="4660971" y="4666730"/>
              <a:ext cx="973125" cy="307777"/>
            </a:xfrm>
            <a:prstGeom prst="rect">
              <a:avLst/>
            </a:prstGeom>
            <a:noFill/>
          </p:spPr>
          <p:txBody>
            <a:bodyPr wrap="square" rtlCol="0">
              <a:spAutoFit/>
            </a:bodyPr>
            <a:lstStyle/>
            <a:p>
              <a:pPr algn="ctr"/>
              <a:r>
                <a:rPr lang="en-US" sz="1400" b="1"/>
                <a:t>Land Use</a:t>
              </a:r>
            </a:p>
          </p:txBody>
        </p:sp>
        <p:sp>
          <p:nvSpPr>
            <p:cNvPr id="16" name="TextBox 15"/>
            <p:cNvSpPr txBox="1"/>
            <p:nvPr/>
          </p:nvSpPr>
          <p:spPr>
            <a:xfrm>
              <a:off x="6854027" y="4667111"/>
              <a:ext cx="1048408" cy="311901"/>
            </a:xfrm>
            <a:prstGeom prst="rect">
              <a:avLst/>
            </a:prstGeom>
            <a:noFill/>
          </p:spPr>
          <p:txBody>
            <a:bodyPr wrap="square" rtlCol="0">
              <a:spAutoFit/>
            </a:bodyPr>
            <a:lstStyle/>
            <a:p>
              <a:pPr algn="ctr"/>
              <a:r>
                <a:rPr lang="en-US" sz="1400" b="1"/>
                <a:t>Careers</a:t>
              </a:r>
            </a:p>
          </p:txBody>
        </p:sp>
        <p:sp>
          <p:nvSpPr>
            <p:cNvPr id="18" name="TextBox 17">
              <a:extLst>
                <a:ext uri="{FF2B5EF4-FFF2-40B4-BE49-F238E27FC236}">
                  <a16:creationId xmlns:a16="http://schemas.microsoft.com/office/drawing/2014/main" id="{0E6880FD-6AB7-4863-B909-3C7C15C2F466}"/>
                </a:ext>
              </a:extLst>
            </p:cNvPr>
            <p:cNvSpPr txBox="1"/>
            <p:nvPr/>
          </p:nvSpPr>
          <p:spPr>
            <a:xfrm>
              <a:off x="5760065" y="4666730"/>
              <a:ext cx="1048407" cy="523220"/>
            </a:xfrm>
            <a:prstGeom prst="rect">
              <a:avLst/>
            </a:prstGeom>
            <a:noFill/>
          </p:spPr>
          <p:txBody>
            <a:bodyPr wrap="square" rtlCol="0">
              <a:spAutoFit/>
            </a:bodyPr>
            <a:lstStyle/>
            <a:p>
              <a:pPr algn="ctr"/>
              <a:r>
                <a:rPr lang="en-US" sz="1400" b="1"/>
                <a:t>World</a:t>
              </a:r>
            </a:p>
            <a:p>
              <a:pPr algn="ctr"/>
              <a:r>
                <a:rPr lang="en-US" sz="1400"/>
                <a:t>(Optional)</a:t>
              </a:r>
            </a:p>
          </p:txBody>
        </p:sp>
        <p:pic>
          <p:nvPicPr>
            <p:cNvPr id="7" name="Picture 6">
              <a:extLst>
                <a:ext uri="{FF2B5EF4-FFF2-40B4-BE49-F238E27FC236}">
                  <a16:creationId xmlns:a16="http://schemas.microsoft.com/office/drawing/2014/main" id="{F820DC6F-58C0-49B3-9EBA-47A7962DCCA9}"/>
                </a:ext>
              </a:extLst>
            </p:cNvPr>
            <p:cNvPicPr>
              <a:picLocks noChangeAspect="1"/>
            </p:cNvPicPr>
            <p:nvPr/>
          </p:nvPicPr>
          <p:blipFill rotWithShape="1">
            <a:blip r:embed="rId6">
              <a:extLst>
                <a:ext uri="{28A0092B-C50C-407E-A947-70E740481C1C}">
                  <a14:useLocalDpi xmlns:a14="http://schemas.microsoft.com/office/drawing/2010/main" val="0"/>
                </a:ext>
              </a:extLst>
            </a:blip>
            <a:srcRect r="19167"/>
            <a:stretch/>
          </p:blipFill>
          <p:spPr>
            <a:xfrm>
              <a:off x="95968" y="3463792"/>
              <a:ext cx="9048032" cy="1057391"/>
            </a:xfrm>
            <a:prstGeom prst="rect">
              <a:avLst/>
            </a:prstGeom>
          </p:spPr>
        </p:pic>
        <p:sp>
          <p:nvSpPr>
            <p:cNvPr id="23" name="TextBox 22">
              <a:extLst>
                <a:ext uri="{FF2B5EF4-FFF2-40B4-BE49-F238E27FC236}">
                  <a16:creationId xmlns:a16="http://schemas.microsoft.com/office/drawing/2014/main" id="{B029E079-F864-4B67-8680-FE696C3E9E76}"/>
                </a:ext>
              </a:extLst>
            </p:cNvPr>
            <p:cNvSpPr txBox="1"/>
            <p:nvPr/>
          </p:nvSpPr>
          <p:spPr>
            <a:xfrm>
              <a:off x="7947990" y="4694487"/>
              <a:ext cx="1048408" cy="311901"/>
            </a:xfrm>
            <a:prstGeom prst="rect">
              <a:avLst/>
            </a:prstGeom>
            <a:noFill/>
          </p:spPr>
          <p:txBody>
            <a:bodyPr wrap="square" rtlCol="0">
              <a:spAutoFit/>
            </a:bodyPr>
            <a:lstStyle/>
            <a:p>
              <a:pPr algn="ctr"/>
              <a:r>
                <a:rPr lang="en-US" sz="1400" b="1"/>
                <a:t>Technology</a:t>
              </a:r>
            </a:p>
          </p:txBody>
        </p:sp>
      </p:grpSp>
    </p:spTree>
    <p:extLst>
      <p:ext uri="{BB962C8B-B14F-4D97-AF65-F5344CB8AC3E}">
        <p14:creationId xmlns:p14="http://schemas.microsoft.com/office/powerpoint/2010/main" val="124799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Follow-Up Discussion</a:t>
            </a:r>
          </a:p>
        </p:txBody>
      </p:sp>
    </p:spTree>
    <p:extLst>
      <p:ext uri="{BB962C8B-B14F-4D97-AF65-F5344CB8AC3E}">
        <p14:creationId xmlns:p14="http://schemas.microsoft.com/office/powerpoint/2010/main" val="22506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How much is 1 Million?</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381000" y="1524000"/>
            <a:ext cx="8229600" cy="1219200"/>
          </a:xfrm>
        </p:spPr>
        <p:txBody>
          <a:bodyPr>
            <a:normAutofit/>
          </a:bodyPr>
          <a:lstStyle/>
          <a:p>
            <a:pPr marL="0" indent="0" algn="ctr">
              <a:buNone/>
            </a:pPr>
            <a:r>
              <a:rPr lang="en-US" i="1"/>
              <a:t>If I spend $1000 every day, how many days would it take to spend 1 million dollars?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7" name="Content Placeholder 7"/>
          <p:cNvSpPr txBox="1">
            <a:spLocks/>
          </p:cNvSpPr>
          <p:nvPr/>
        </p:nvSpPr>
        <p:spPr>
          <a:xfrm>
            <a:off x="609600" y="2971800"/>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rgbClr val="00B050"/>
                </a:solidFill>
              </a:rPr>
              <a:t>2.7 years or 1,000 days</a:t>
            </a:r>
          </a:p>
        </p:txBody>
      </p:sp>
    </p:spTree>
    <p:extLst>
      <p:ext uri="{BB962C8B-B14F-4D97-AF65-F5344CB8AC3E}">
        <p14:creationId xmlns:p14="http://schemas.microsoft.com/office/powerpoint/2010/main" val="22154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381000" y="1219200"/>
            <a:ext cx="7839656" cy="4038600"/>
          </a:xfrm>
        </p:spPr>
        <p:txBody>
          <a:bodyPr>
            <a:normAutofit fontScale="92500" lnSpcReduction="10000"/>
          </a:bodyPr>
          <a:lstStyle/>
          <a:p>
            <a:pPr lvl="0"/>
            <a:r>
              <a:rPr lang="en-US" sz="3000"/>
              <a:t>After growing your first crop, did you invest some of your money to purchase additional land? </a:t>
            </a:r>
            <a:br>
              <a:rPr lang="en-US" sz="3000"/>
            </a:br>
            <a:r>
              <a:rPr lang="en-US" sz="3000"/>
              <a:t>Why or why not?</a:t>
            </a:r>
          </a:p>
          <a:p>
            <a:pPr lvl="0"/>
            <a:endParaRPr lang="en-US" sz="3000"/>
          </a:p>
          <a:p>
            <a:pPr lvl="0"/>
            <a:r>
              <a:rPr lang="en-US" sz="3000"/>
              <a:t>What was your limiting factor in your sustainability barrel? What did this mean? </a:t>
            </a:r>
          </a:p>
          <a:p>
            <a:pPr lvl="0"/>
            <a:endParaRPr lang="en-US" sz="3000"/>
          </a:p>
          <a:p>
            <a:r>
              <a:rPr lang="en-US" sz="3000"/>
              <a:t>What were some of the ripple effects of your farming choices? </a:t>
            </a:r>
            <a:endParaRPr lang="en-US" sz="3000" b="1"/>
          </a:p>
        </p:txBody>
      </p:sp>
      <p:sp>
        <p:nvSpPr>
          <p:cNvPr id="3" name="Title 2"/>
          <p:cNvSpPr>
            <a:spLocks noGrp="1"/>
          </p:cNvSpPr>
          <p:nvPr>
            <p:ph type="title"/>
          </p:nvPr>
        </p:nvSpPr>
        <p:spPr/>
        <p:txBody>
          <a:bodyPr>
            <a:normAutofit/>
          </a:bodyPr>
          <a:lstStyle/>
          <a:p>
            <a:r>
              <a:rPr lang="en-US"/>
              <a:t>Follow-Up Discussion</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4848899"/>
            <a:ext cx="3048000" cy="2030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8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55787"/>
            <a:ext cx="8458200" cy="1470025"/>
          </a:xfrm>
        </p:spPr>
        <p:txBody>
          <a:bodyPr>
            <a:normAutofit/>
          </a:bodyPr>
          <a:lstStyle/>
          <a:p>
            <a:r>
              <a:rPr lang="en-US"/>
              <a:t>Do people waste food?</a:t>
            </a:r>
          </a:p>
        </p:txBody>
      </p:sp>
    </p:spTree>
    <p:extLst>
      <p:ext uri="{BB962C8B-B14F-4D97-AF65-F5344CB8AC3E}">
        <p14:creationId xmlns:p14="http://schemas.microsoft.com/office/powerpoint/2010/main" val="258177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549" y="1322047"/>
            <a:ext cx="3329843" cy="3415271"/>
          </a:xfrm>
          <a:prstGeom prst="rect">
            <a:avLst/>
          </a:prstGeom>
        </p:spPr>
      </p:pic>
      <p:sp>
        <p:nvSpPr>
          <p:cNvPr id="7" name="TextBox 6"/>
          <p:cNvSpPr txBox="1"/>
          <p:nvPr/>
        </p:nvSpPr>
        <p:spPr>
          <a:xfrm>
            <a:off x="1082265" y="1995752"/>
            <a:ext cx="2362200" cy="1384995"/>
          </a:xfrm>
          <a:prstGeom prst="rect">
            <a:avLst/>
          </a:prstGeom>
          <a:noFill/>
        </p:spPr>
        <p:txBody>
          <a:bodyPr wrap="square" rtlCol="0">
            <a:spAutoFit/>
          </a:bodyPr>
          <a:lstStyle/>
          <a:p>
            <a:pPr algn="ctr"/>
            <a:r>
              <a:rPr lang="en-US" sz="2800" b="1">
                <a:solidFill>
                  <a:schemeClr val="bg1"/>
                </a:solidFill>
                <a:effectLst>
                  <a:glow rad="127000">
                    <a:schemeClr val="tx1"/>
                  </a:glow>
                </a:effectLst>
              </a:rPr>
              <a:t>Of all the food produced on our planet</a:t>
            </a:r>
            <a:r>
              <a:rPr lang="is-IS" sz="2800" b="1">
                <a:solidFill>
                  <a:schemeClr val="bg1"/>
                </a:solidFill>
                <a:effectLst>
                  <a:glow rad="127000">
                    <a:schemeClr val="tx1"/>
                  </a:glow>
                </a:effectLst>
              </a:rPr>
              <a:t>…</a:t>
            </a:r>
            <a:endParaRPr lang="en-US" sz="2800" b="1">
              <a:solidFill>
                <a:schemeClr val="bg1"/>
              </a:solidFill>
              <a:effectLst>
                <a:glow rad="127000">
                  <a:schemeClr val="tx1"/>
                </a:glow>
              </a:effectLst>
            </a:endParaRPr>
          </a:p>
        </p:txBody>
      </p:sp>
      <p:sp>
        <p:nvSpPr>
          <p:cNvPr id="2" name="Content Placeholder 1"/>
          <p:cNvSpPr>
            <a:spLocks noGrp="1"/>
          </p:cNvSpPr>
          <p:nvPr>
            <p:ph idx="1"/>
          </p:nvPr>
        </p:nvSpPr>
        <p:spPr>
          <a:xfrm>
            <a:off x="3886200" y="1600200"/>
            <a:ext cx="4953000" cy="3047999"/>
          </a:xfrm>
        </p:spPr>
        <p:txBody>
          <a:bodyPr>
            <a:normAutofit/>
          </a:bodyPr>
          <a:lstStyle/>
          <a:p>
            <a:r>
              <a:rPr lang="en-US" sz="2000"/>
              <a:t>There are an estimated 1.4 billion people living in extreme poverty and around 870 million people that are hungry, malnourished and food insecure (have difficulty acquiring food). </a:t>
            </a:r>
          </a:p>
          <a:p>
            <a:r>
              <a:rPr lang="en-US" sz="2000" b="1"/>
              <a:t>Developed</a:t>
            </a:r>
            <a:r>
              <a:rPr lang="en-US" sz="2000"/>
              <a:t> countries food is thrown out and overconsumed</a:t>
            </a:r>
          </a:p>
          <a:p>
            <a:r>
              <a:rPr lang="en-US" sz="2000" b="1"/>
              <a:t>Developing</a:t>
            </a:r>
            <a:r>
              <a:rPr lang="en-US" sz="2000"/>
              <a:t> countries food is lost to unreliable storage and transportation. </a:t>
            </a:r>
          </a:p>
          <a:p>
            <a:endParaRPr lang="en-US" sz="2000"/>
          </a:p>
        </p:txBody>
      </p:sp>
      <p:sp>
        <p:nvSpPr>
          <p:cNvPr id="3" name="Title 2"/>
          <p:cNvSpPr>
            <a:spLocks noGrp="1"/>
          </p:cNvSpPr>
          <p:nvPr>
            <p:ph type="title"/>
          </p:nvPr>
        </p:nvSpPr>
        <p:spPr/>
        <p:txBody>
          <a:bodyPr>
            <a:normAutofit/>
          </a:bodyPr>
          <a:lstStyle/>
          <a:p>
            <a:r>
              <a:rPr lang="en-US"/>
              <a:t>Food security risk</a:t>
            </a:r>
          </a:p>
        </p:txBody>
      </p:sp>
      <p:pic>
        <p:nvPicPr>
          <p:cNvPr id="4" name="Picture 3"/>
          <p:cNvPicPr>
            <a:picLocks noChangeAspect="1"/>
          </p:cNvPicPr>
          <p:nvPr/>
        </p:nvPicPr>
        <p:blipFill>
          <a:blip r:embed="rId4">
            <a:alphaModFix amt="70000"/>
            <a:extLst>
              <a:ext uri="{28A0092B-C50C-407E-A947-70E740481C1C}">
                <a14:useLocalDpi xmlns:a14="http://schemas.microsoft.com/office/drawing/2010/main"/>
              </a:ext>
            </a:extLst>
          </a:blip>
          <a:stretch>
            <a:fillRect/>
          </a:stretch>
        </p:blipFill>
        <p:spPr>
          <a:xfrm rot="1893586">
            <a:off x="-372193" y="1208006"/>
            <a:ext cx="5063329" cy="3643355"/>
          </a:xfrm>
          <a:prstGeom prst="rect">
            <a:avLst/>
          </a:prstGeom>
        </p:spPr>
      </p:pic>
      <p:sp>
        <p:nvSpPr>
          <p:cNvPr id="5" name="Content Placeholder 7"/>
          <p:cNvSpPr txBox="1">
            <a:spLocks/>
          </p:cNvSpPr>
          <p:nvPr/>
        </p:nvSpPr>
        <p:spPr>
          <a:xfrm>
            <a:off x="2159471" y="2817125"/>
            <a:ext cx="1383265" cy="1232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i="1">
                <a:effectLst>
                  <a:glow rad="38100">
                    <a:schemeClr val="bg1"/>
                  </a:glow>
                </a:effectLst>
              </a:rPr>
              <a:t>1/3 of our total food supply is wasted</a:t>
            </a:r>
          </a:p>
        </p:txBody>
      </p:sp>
      <p:sp>
        <p:nvSpPr>
          <p:cNvPr id="8" name="TextBox 7"/>
          <p:cNvSpPr txBox="1"/>
          <p:nvPr/>
        </p:nvSpPr>
        <p:spPr>
          <a:xfrm>
            <a:off x="838200" y="5105400"/>
            <a:ext cx="7086600" cy="954107"/>
          </a:xfrm>
          <a:prstGeom prst="rect">
            <a:avLst/>
          </a:prstGeom>
          <a:noFill/>
        </p:spPr>
        <p:txBody>
          <a:bodyPr wrap="square" rtlCol="0">
            <a:spAutoFit/>
          </a:bodyPr>
          <a:lstStyle/>
          <a:p>
            <a:pPr algn="ctr"/>
            <a:r>
              <a:rPr lang="en-US" sz="2800" b="1">
                <a:solidFill>
                  <a:srgbClr val="00B050"/>
                </a:solidFill>
              </a:rPr>
              <a:t>Hunger is often caused by food waste and inequality of distribution, not scarcity.</a:t>
            </a:r>
          </a:p>
        </p:txBody>
      </p:sp>
    </p:spTree>
    <p:extLst>
      <p:ext uri="{BB962C8B-B14F-4D97-AF65-F5344CB8AC3E}">
        <p14:creationId xmlns:p14="http://schemas.microsoft.com/office/powerpoint/2010/main" val="5828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 calcmode="lin" valueType="num">
                                      <p:cBhvr additive="base">
                                        <p:cTn id="18" dur="500"/>
                                        <p:tgtEl>
                                          <p:spTgt spid="7"/>
                                        </p:tgtEl>
                                        <p:attrNameLst>
                                          <p:attrName>ppt_y</p:attrName>
                                        </p:attrNameLst>
                                      </p:cBhvr>
                                      <p:tavLst>
                                        <p:tav tm="0">
                                          <p:val>
                                            <p:strVal val="#ppt_y"/>
                                          </p:val>
                                        </p:tav>
                                        <p:tav tm="100000">
                                          <p:val>
                                            <p:strVal val="#ppt_y+#ppt_h*1.125000"/>
                                          </p:val>
                                        </p:tav>
                                      </p:tavLst>
                                    </p:anim>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build="p"/>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763000" cy="1249164"/>
          </a:xfrm>
        </p:spPr>
        <p:txBody>
          <a:bodyPr>
            <a:noAutofit/>
          </a:bodyPr>
          <a:lstStyle/>
          <a:p>
            <a:r>
              <a:rPr lang="en-US" sz="3200"/>
              <a:t>How does food waste impact </a:t>
            </a:r>
            <a:br>
              <a:rPr lang="en-US" sz="3200"/>
            </a:br>
            <a:r>
              <a:rPr lang="en-US" sz="3200"/>
              <a:t>sustainability &amp; </a:t>
            </a:r>
            <a:r>
              <a:rPr lang="en-US" sz="3200" err="1"/>
              <a:t>hUNGER</a:t>
            </a:r>
            <a:endParaRPr lang="en-US" sz="3200"/>
          </a:p>
        </p:txBody>
      </p:sp>
      <p:sp>
        <p:nvSpPr>
          <p:cNvPr id="5" name="Content Placeholder 7"/>
          <p:cNvSpPr>
            <a:spLocks noGrp="1"/>
          </p:cNvSpPr>
          <p:nvPr>
            <p:ph idx="1"/>
          </p:nvPr>
        </p:nvSpPr>
        <p:spPr>
          <a:xfrm>
            <a:off x="381000" y="1262301"/>
            <a:ext cx="8229600" cy="891262"/>
          </a:xfrm>
        </p:spPr>
        <p:txBody>
          <a:bodyPr>
            <a:noAutofit/>
          </a:bodyPr>
          <a:lstStyle/>
          <a:p>
            <a:pPr marL="0" indent="0" algn="ctr">
              <a:buNone/>
            </a:pPr>
            <a:r>
              <a:rPr lang="en-US" sz="3600"/>
              <a:t>Watch </a:t>
            </a:r>
            <a:r>
              <a:rPr lang="en-US" sz="3600">
                <a:hlinkClick r:id="rId3"/>
              </a:rPr>
              <a:t>The Ugly Carrot</a:t>
            </a:r>
            <a:r>
              <a:rPr lang="en-US" sz="3600"/>
              <a:t> Video</a:t>
            </a:r>
          </a:p>
        </p:txBody>
      </p:sp>
      <p:sp>
        <p:nvSpPr>
          <p:cNvPr id="6" name="Content Placeholder 7"/>
          <p:cNvSpPr txBox="1">
            <a:spLocks/>
          </p:cNvSpPr>
          <p:nvPr/>
        </p:nvSpPr>
        <p:spPr>
          <a:xfrm>
            <a:off x="3048000" y="1901374"/>
            <a:ext cx="5715000" cy="39660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a:t>Have you ever seen a carrot or other similarly misshaped produce item at a grocery store?</a:t>
            </a:r>
            <a:endParaRPr lang="en-US" b="1" i="1"/>
          </a:p>
          <a:p>
            <a:r>
              <a:rPr lang="en-US" i="1"/>
              <a:t>If you did see this carrot (or another similar produce item), would you buy it? </a:t>
            </a:r>
          </a:p>
          <a:p>
            <a:pPr lvl="1"/>
            <a:r>
              <a:rPr lang="en-US" i="1"/>
              <a:t>Why or why not? </a:t>
            </a:r>
          </a:p>
          <a:p>
            <a:pPr lvl="1"/>
            <a:r>
              <a:rPr lang="en-US" i="1"/>
              <a:t>Would you pay the same price as if it was perfectly shaped?</a:t>
            </a:r>
            <a:endParaRPr lang="en-US" b="1" i="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93" y="2590800"/>
            <a:ext cx="2362200" cy="3020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41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874275" y="5257800"/>
            <a:ext cx="126972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74" t="33260" r="20042" b="16708"/>
          <a:stretch/>
        </p:blipFill>
        <p:spPr>
          <a:xfrm>
            <a:off x="6904908" y="3724022"/>
            <a:ext cx="1938734" cy="195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a:xfrm>
            <a:off x="381000" y="13137"/>
            <a:ext cx="8763000" cy="1249164"/>
          </a:xfrm>
        </p:spPr>
        <p:txBody>
          <a:bodyPr>
            <a:noAutofit/>
          </a:bodyPr>
          <a:lstStyle/>
          <a:p>
            <a:r>
              <a:rPr lang="en-US" sz="3200"/>
              <a:t>How does food waste impact </a:t>
            </a:r>
            <a:br>
              <a:rPr lang="en-US" sz="3200"/>
            </a:br>
            <a:r>
              <a:rPr lang="en-US" sz="3200"/>
              <a:t>sustainability &amp; </a:t>
            </a:r>
            <a:r>
              <a:rPr lang="en-US" sz="3200" err="1"/>
              <a:t>hUNGER</a:t>
            </a:r>
            <a:endParaRPr lang="en-US" sz="3200"/>
          </a:p>
        </p:txBody>
      </p:sp>
      <p:sp>
        <p:nvSpPr>
          <p:cNvPr id="5" name="Content Placeholder 7"/>
          <p:cNvSpPr>
            <a:spLocks noGrp="1"/>
          </p:cNvSpPr>
          <p:nvPr>
            <p:ph idx="1"/>
          </p:nvPr>
        </p:nvSpPr>
        <p:spPr>
          <a:xfrm>
            <a:off x="266700" y="1318538"/>
            <a:ext cx="8610600" cy="891262"/>
          </a:xfrm>
        </p:spPr>
        <p:txBody>
          <a:bodyPr>
            <a:noAutofit/>
          </a:bodyPr>
          <a:lstStyle/>
          <a:p>
            <a:pPr marL="0" indent="0" algn="ctr">
              <a:buNone/>
            </a:pPr>
            <a:r>
              <a:rPr lang="en-US" sz="3600"/>
              <a:t>An estimated </a:t>
            </a:r>
            <a:r>
              <a:rPr lang="en-US" sz="3600" b="1"/>
              <a:t>1.3 billion </a:t>
            </a:r>
            <a:r>
              <a:rPr lang="en-US" sz="3600"/>
              <a:t>tons of food </a:t>
            </a:r>
            <a:br>
              <a:rPr lang="en-US" sz="3600"/>
            </a:br>
            <a:r>
              <a:rPr lang="en-US" sz="3600"/>
              <a:t>never reaches a table.</a:t>
            </a:r>
          </a:p>
        </p:txBody>
      </p:sp>
      <p:sp>
        <p:nvSpPr>
          <p:cNvPr id="8" name="Content Placeholder 7"/>
          <p:cNvSpPr txBox="1">
            <a:spLocks/>
          </p:cNvSpPr>
          <p:nvPr/>
        </p:nvSpPr>
        <p:spPr>
          <a:xfrm>
            <a:off x="0" y="2609315"/>
            <a:ext cx="9144000" cy="9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a:solidFill>
                  <a:srgbClr val="00B050"/>
                </a:solidFill>
              </a:rPr>
              <a:t>What does it cost our environment to </a:t>
            </a:r>
            <a:br>
              <a:rPr lang="en-US" sz="2400" b="1">
                <a:solidFill>
                  <a:srgbClr val="00B050"/>
                </a:solidFill>
              </a:rPr>
            </a:br>
            <a:r>
              <a:rPr lang="en-US" sz="2400" b="1">
                <a:solidFill>
                  <a:srgbClr val="00B050"/>
                </a:solidFill>
              </a:rPr>
              <a:t>produce the food that we throw away?</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0068" y="3783900"/>
            <a:ext cx="1993041" cy="1971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t="-117"/>
          <a:stretch/>
        </p:blipFill>
        <p:spPr>
          <a:xfrm>
            <a:off x="2553668" y="3773689"/>
            <a:ext cx="2069156" cy="1981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a:ext>
            </a:extLst>
          </a:blip>
          <a:srcRect l="-518"/>
          <a:stretch/>
        </p:blipFill>
        <p:spPr>
          <a:xfrm flipH="1">
            <a:off x="4763468" y="3724022"/>
            <a:ext cx="1993041" cy="1988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2673562" y="4558020"/>
            <a:ext cx="2021525" cy="461665"/>
          </a:xfrm>
          <a:prstGeom prst="rect">
            <a:avLst/>
          </a:prstGeom>
          <a:noFill/>
        </p:spPr>
        <p:txBody>
          <a:bodyPr wrap="square" rtlCol="0">
            <a:spAutoFit/>
          </a:bodyPr>
          <a:lstStyle/>
          <a:p>
            <a:r>
              <a:rPr lang="en-US" sz="2400" b="1">
                <a:effectLst>
                  <a:glow rad="76200">
                    <a:schemeClr val="bg1"/>
                  </a:glow>
                </a:effectLst>
              </a:rPr>
              <a:t>Fuel &amp; Energy</a:t>
            </a:r>
          </a:p>
        </p:txBody>
      </p:sp>
      <p:sp>
        <p:nvSpPr>
          <p:cNvPr id="16" name="TextBox 15"/>
          <p:cNvSpPr txBox="1"/>
          <p:nvPr/>
        </p:nvSpPr>
        <p:spPr>
          <a:xfrm>
            <a:off x="480668" y="4487241"/>
            <a:ext cx="1846550" cy="461665"/>
          </a:xfrm>
          <a:prstGeom prst="rect">
            <a:avLst/>
          </a:prstGeom>
          <a:noFill/>
        </p:spPr>
        <p:txBody>
          <a:bodyPr wrap="square" rtlCol="0">
            <a:spAutoFit/>
          </a:bodyPr>
          <a:lstStyle/>
          <a:p>
            <a:pPr algn="ctr"/>
            <a:r>
              <a:rPr lang="en-US" sz="2400" b="1">
                <a:effectLst>
                  <a:glow rad="76200">
                    <a:schemeClr val="bg1"/>
                  </a:glow>
                </a:effectLst>
              </a:rPr>
              <a:t>Water</a:t>
            </a:r>
          </a:p>
        </p:txBody>
      </p:sp>
      <p:sp>
        <p:nvSpPr>
          <p:cNvPr id="17" name="TextBox 16"/>
          <p:cNvSpPr txBox="1"/>
          <p:nvPr/>
        </p:nvSpPr>
        <p:spPr>
          <a:xfrm>
            <a:off x="4798464" y="4487239"/>
            <a:ext cx="1938734" cy="461665"/>
          </a:xfrm>
          <a:prstGeom prst="rect">
            <a:avLst/>
          </a:prstGeom>
          <a:noFill/>
        </p:spPr>
        <p:txBody>
          <a:bodyPr wrap="square" rtlCol="0">
            <a:spAutoFit/>
          </a:bodyPr>
          <a:lstStyle/>
          <a:p>
            <a:pPr algn="ctr"/>
            <a:r>
              <a:rPr lang="en-US" sz="2400" b="1">
                <a:effectLst>
                  <a:glow rad="76200">
                    <a:schemeClr val="bg1"/>
                  </a:glow>
                </a:effectLst>
              </a:rPr>
              <a:t>Land &amp; Soil</a:t>
            </a:r>
          </a:p>
        </p:txBody>
      </p:sp>
      <p:sp>
        <p:nvSpPr>
          <p:cNvPr id="18" name="TextBox 17"/>
          <p:cNvSpPr txBox="1"/>
          <p:nvPr/>
        </p:nvSpPr>
        <p:spPr>
          <a:xfrm>
            <a:off x="6969331" y="4409822"/>
            <a:ext cx="2021525" cy="461665"/>
          </a:xfrm>
          <a:prstGeom prst="rect">
            <a:avLst/>
          </a:prstGeom>
          <a:noFill/>
        </p:spPr>
        <p:txBody>
          <a:bodyPr wrap="square" rtlCol="0">
            <a:spAutoFit/>
          </a:bodyPr>
          <a:lstStyle/>
          <a:p>
            <a:r>
              <a:rPr lang="en-US" sz="2400" b="1">
                <a:effectLst>
                  <a:glow rad="76200">
                    <a:schemeClr val="bg1"/>
                  </a:glow>
                </a:effectLst>
              </a:rPr>
              <a:t>Soil Nutrients</a:t>
            </a:r>
          </a:p>
        </p:txBody>
      </p:sp>
    </p:spTree>
    <p:extLst>
      <p:ext uri="{BB962C8B-B14F-4D97-AF65-F5344CB8AC3E}">
        <p14:creationId xmlns:p14="http://schemas.microsoft.com/office/powerpoint/2010/main" val="32151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 calcmode="lin" valueType="num">
                                      <p:cBhvr>
                                        <p:cTn id="26" dur="500" fill="hold"/>
                                        <p:tgtEl>
                                          <p:spTgt spid="13"/>
                                        </p:tgtEl>
                                        <p:attrNameLst>
                                          <p:attrName>style.rotation</p:attrName>
                                        </p:attrNameLst>
                                      </p:cBhvr>
                                      <p:tavLst>
                                        <p:tav tm="0">
                                          <p:val>
                                            <p:fltVal val="360"/>
                                          </p:val>
                                        </p:tav>
                                        <p:tav tm="100000">
                                          <p:val>
                                            <p:fltVal val="0"/>
                                          </p:val>
                                        </p:tav>
                                      </p:tavLst>
                                    </p:anim>
                                    <p:animEffect transition="in" filter="fade">
                                      <p:cBhvr>
                                        <p:cTn id="27" dur="500"/>
                                        <p:tgtEl>
                                          <p:spTgt spid="1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style.rotation</p:attrName>
                                        </p:attrNameLst>
                                      </p:cBhvr>
                                      <p:tavLst>
                                        <p:tav tm="0">
                                          <p:val>
                                            <p:fltVal val="360"/>
                                          </p:val>
                                        </p:tav>
                                        <p:tav tm="100000">
                                          <p:val>
                                            <p:fltVal val="0"/>
                                          </p:val>
                                        </p:tav>
                                      </p:tavLst>
                                    </p:anim>
                                    <p:animEffect transition="in" filter="fade">
                                      <p:cBhvr>
                                        <p:cTn id="41" dur="500"/>
                                        <p:tgtEl>
                                          <p:spTgt spid="9"/>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360"/>
                                          </p:val>
                                        </p:tav>
                                        <p:tav tm="100000">
                                          <p:val>
                                            <p:fltVal val="0"/>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 calcmode="lin" valueType="num">
                                      <p:cBhvr>
                                        <p:cTn id="54" dur="500" fill="hold"/>
                                        <p:tgtEl>
                                          <p:spTgt spid="2"/>
                                        </p:tgtEl>
                                        <p:attrNameLst>
                                          <p:attrName>style.rotation</p:attrName>
                                        </p:attrNameLst>
                                      </p:cBhvr>
                                      <p:tavLst>
                                        <p:tav tm="0">
                                          <p:val>
                                            <p:fltVal val="360"/>
                                          </p:val>
                                        </p:tav>
                                        <p:tav tm="100000">
                                          <p:val>
                                            <p:fltVal val="0"/>
                                          </p:val>
                                        </p:tav>
                                      </p:tavLst>
                                    </p:anim>
                                    <p:animEffect transition="in" filter="fade">
                                      <p:cBhvr>
                                        <p:cTn id="55" dur="500"/>
                                        <p:tgtEl>
                                          <p:spTgt spid="2"/>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360"/>
                                          </p:val>
                                        </p:tav>
                                        <p:tav tm="100000">
                                          <p:val>
                                            <p:fltVal val="0"/>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13"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009" y="2286000"/>
            <a:ext cx="4135821" cy="2308324"/>
          </a:xfrm>
          <a:prstGeom prst="rect">
            <a:avLst/>
          </a:prstGeom>
          <a:noFill/>
        </p:spPr>
        <p:txBody>
          <a:bodyPr wrap="square" rtlCol="0">
            <a:spAutoFit/>
          </a:bodyPr>
          <a:lstStyle/>
          <a:p>
            <a:pPr marL="285750" indent="-285750">
              <a:buFont typeface="Arial" charset="0"/>
              <a:buChar char="•"/>
            </a:pPr>
            <a:r>
              <a:rPr lang="en-US" sz="1600"/>
              <a:t>Malnutrition and health care risks</a:t>
            </a:r>
          </a:p>
          <a:p>
            <a:pPr marL="285750" indent="-285750">
              <a:buFont typeface="Arial" charset="0"/>
              <a:buChar char="•"/>
            </a:pPr>
            <a:r>
              <a:rPr lang="en-US" sz="1600"/>
              <a:t>Violence and thievery</a:t>
            </a:r>
          </a:p>
          <a:p>
            <a:pPr marL="285750" indent="-285750">
              <a:buFont typeface="Arial" charset="0"/>
              <a:buChar char="•"/>
            </a:pPr>
            <a:r>
              <a:rPr lang="en-US" sz="1600"/>
              <a:t>Vulnerability to markets and storage</a:t>
            </a:r>
          </a:p>
          <a:p>
            <a:pPr marL="285750" indent="-285750">
              <a:buFont typeface="Arial" charset="0"/>
              <a:buChar char="•"/>
            </a:pPr>
            <a:r>
              <a:rPr lang="en-US" sz="1600"/>
              <a:t>Decline in education attendance</a:t>
            </a:r>
          </a:p>
          <a:p>
            <a:pPr marL="285750" indent="-285750">
              <a:buFont typeface="Arial" charset="0"/>
              <a:buChar char="•"/>
            </a:pPr>
            <a:r>
              <a:rPr lang="en-US" sz="1600"/>
              <a:t>Political distress and corruption</a:t>
            </a:r>
          </a:p>
          <a:p>
            <a:pPr marL="285750" indent="-285750">
              <a:buFont typeface="Arial" charset="0"/>
              <a:buChar char="•"/>
            </a:pPr>
            <a:r>
              <a:rPr lang="en-US" sz="1600"/>
              <a:t>Decline in infrastructure, investment in technology and innovation</a:t>
            </a:r>
          </a:p>
          <a:p>
            <a:pPr marL="285750" indent="-285750">
              <a:buFont typeface="Arial" charset="0"/>
              <a:buChar char="•"/>
            </a:pPr>
            <a:r>
              <a:rPr lang="en-US" sz="1600"/>
              <a:t>Risk of unsustainable practices across industries</a:t>
            </a:r>
          </a:p>
        </p:txBody>
      </p:sp>
      <p:sp>
        <p:nvSpPr>
          <p:cNvPr id="15" name="Content Placeholder 3"/>
          <p:cNvSpPr txBox="1">
            <a:spLocks/>
          </p:cNvSpPr>
          <p:nvPr/>
        </p:nvSpPr>
        <p:spPr>
          <a:xfrm>
            <a:off x="292606" y="1154365"/>
            <a:ext cx="3982626" cy="6227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t>When a country is </a:t>
            </a:r>
            <a:br>
              <a:rPr lang="en-US"/>
            </a:br>
            <a:r>
              <a:rPr lang="en-US"/>
              <a:t>hungry</a:t>
            </a:r>
            <a:r>
              <a:rPr lang="is-IS"/>
              <a:t>…</a:t>
            </a:r>
            <a:endParaRPr lang="en-US"/>
          </a:p>
        </p:txBody>
      </p:sp>
      <p:sp>
        <p:nvSpPr>
          <p:cNvPr id="16" name="TextBox 15"/>
          <p:cNvSpPr txBox="1"/>
          <p:nvPr/>
        </p:nvSpPr>
        <p:spPr>
          <a:xfrm>
            <a:off x="5060676" y="2286000"/>
            <a:ext cx="4058514" cy="3631763"/>
          </a:xfrm>
          <a:prstGeom prst="rect">
            <a:avLst/>
          </a:prstGeom>
          <a:noFill/>
        </p:spPr>
        <p:txBody>
          <a:bodyPr wrap="square" rtlCol="0">
            <a:spAutoFit/>
          </a:bodyPr>
          <a:lstStyle/>
          <a:p>
            <a:pPr marL="285750" indent="-285750">
              <a:buFont typeface="Arial" charset="0"/>
              <a:buChar char="•"/>
            </a:pPr>
            <a:r>
              <a:rPr lang="en-US" sz="1600"/>
              <a:t>Quality food is thrown out </a:t>
            </a:r>
          </a:p>
          <a:p>
            <a:pPr marL="285750" indent="-285750">
              <a:buFont typeface="Arial" charset="0"/>
              <a:buChar char="•"/>
            </a:pPr>
            <a:r>
              <a:rPr lang="en-US" sz="1600"/>
              <a:t>Obesity - Increasing calorie-intake </a:t>
            </a:r>
            <a:r>
              <a:rPr lang="en-US" sz="1400"/>
              <a:t>(eating more per meal)</a:t>
            </a:r>
            <a:endParaRPr lang="en-US" sz="1600"/>
          </a:p>
          <a:p>
            <a:pPr marL="285750" indent="-285750">
              <a:buFont typeface="Arial" charset="0"/>
              <a:buChar char="•"/>
            </a:pPr>
            <a:r>
              <a:rPr lang="en-US" sz="1600"/>
              <a:t>Rise in Western-style diets and desire for food from other places </a:t>
            </a:r>
            <a:r>
              <a:rPr lang="en-US" sz="1400"/>
              <a:t>(increased markets, infrastructure)</a:t>
            </a:r>
          </a:p>
          <a:p>
            <a:pPr marL="285750" indent="-285750">
              <a:buFont typeface="Arial" charset="0"/>
              <a:buChar char="•"/>
            </a:pPr>
            <a:r>
              <a:rPr lang="en-US" sz="1600"/>
              <a:t>Shift to more urban population which can result in disconnect with life on the farm</a:t>
            </a:r>
          </a:p>
          <a:p>
            <a:pPr marL="285750" indent="-285750">
              <a:buFont typeface="Arial" charset="0"/>
              <a:buChar char="•"/>
            </a:pPr>
            <a:r>
              <a:rPr lang="en-US" sz="1600"/>
              <a:t>Consumer demands and perspectives influence food value chain </a:t>
            </a:r>
            <a:r>
              <a:rPr lang="en-US" sz="1400"/>
              <a:t>(genetically modified, organic, free range vs barn raised animals, herbicides, pesticides, food labels, country of origin traceability, animal care, food preparation, sanitation, packaging, preservatives...)</a:t>
            </a:r>
          </a:p>
        </p:txBody>
      </p:sp>
      <p:sp>
        <p:nvSpPr>
          <p:cNvPr id="17" name="Content Placeholder 3"/>
          <p:cNvSpPr txBox="1">
            <a:spLocks/>
          </p:cNvSpPr>
          <p:nvPr/>
        </p:nvSpPr>
        <p:spPr>
          <a:xfrm>
            <a:off x="4649972" y="1295400"/>
            <a:ext cx="4495799" cy="773010"/>
          </a:xfrm>
          <a:prstGeom prst="rect">
            <a:avLst/>
          </a:prstGeom>
        </p:spPr>
        <p:txBody>
          <a:bodyPr vert="horz" anchor="ctr" anchorCtr="0"/>
          <a:lstStyle>
            <a:lvl1pPr marL="0" indent="0" algn="l" defTabSz="457200" rtl="0" eaLnBrk="1" latinLnBrk="0" hangingPunct="1">
              <a:spcBef>
                <a:spcPct val="20000"/>
              </a:spcBef>
              <a:buFont typeface="Arial"/>
              <a:buNone/>
              <a:defRPr sz="7500" b="1" i="0" kern="1200" cap="none" baseline="0">
                <a:solidFill>
                  <a:srgbClr val="325F96"/>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200" b="0">
                <a:solidFill>
                  <a:schemeClr val="tx1"/>
                </a:solidFill>
                <a:latin typeface="+mn-lt"/>
              </a:rPr>
              <a:t>When a country has an overabundance of food...</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63895"/>
          <a:stretch/>
        </p:blipFill>
        <p:spPr>
          <a:xfrm>
            <a:off x="3505200" y="4314339"/>
            <a:ext cx="1266371" cy="1700142"/>
          </a:xfrm>
          <a:prstGeom prst="rect">
            <a:avLst/>
          </a:prstGeom>
        </p:spPr>
      </p:pic>
      <p:sp>
        <p:nvSpPr>
          <p:cNvPr id="2" name="Title 1"/>
          <p:cNvSpPr>
            <a:spLocks noGrp="1"/>
          </p:cNvSpPr>
          <p:nvPr>
            <p:ph type="title"/>
          </p:nvPr>
        </p:nvSpPr>
        <p:spPr/>
        <p:txBody>
          <a:bodyPr/>
          <a:lstStyle/>
          <a:p>
            <a:r>
              <a:rPr lang="en-US"/>
              <a:t>BRAINSTORM CHALLENGES</a:t>
            </a:r>
          </a:p>
        </p:txBody>
      </p:sp>
    </p:spTree>
    <p:extLst>
      <p:ext uri="{BB962C8B-B14F-4D97-AF65-F5344CB8AC3E}">
        <p14:creationId xmlns:p14="http://schemas.microsoft.com/office/powerpoint/2010/main" val="36805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371600"/>
            <a:ext cx="7689608" cy="4419600"/>
          </a:xfrm>
        </p:spPr>
        <p:txBody>
          <a:bodyPr>
            <a:noAutofit/>
          </a:bodyPr>
          <a:lstStyle/>
          <a:p>
            <a:pPr lvl="0"/>
            <a:r>
              <a:rPr lang="en-US" sz="2400"/>
              <a:t>By 2050, it is expected that our world will grow from </a:t>
            </a:r>
            <a:br>
              <a:rPr lang="en-US" sz="2400"/>
            </a:br>
            <a:r>
              <a:rPr lang="en-US" sz="2400"/>
              <a:t>over 7 billion to nearly 10 billion people.</a:t>
            </a:r>
          </a:p>
          <a:p>
            <a:pPr lvl="0"/>
            <a:r>
              <a:rPr lang="en-US" sz="2400"/>
              <a:t>Sustainable agriculture is the practice of producing our food, fiber and fuel in a way that is profitable to the farmer, supports a healthy quality of life and protects our natural resources (land, air and water).</a:t>
            </a:r>
          </a:p>
          <a:p>
            <a:pPr lvl="0"/>
            <a:r>
              <a:rPr lang="en-US" sz="2400"/>
              <a:t>Many factors can limit our ability to produce food for a growing population. These limiting factors are depicted in the sustainability barrel.</a:t>
            </a:r>
          </a:p>
          <a:p>
            <a:pPr lvl="0"/>
            <a:r>
              <a:rPr lang="en-US" sz="2400"/>
              <a:t>Using sustainable agricultural practices can improve our society through the ripple effect.</a:t>
            </a:r>
          </a:p>
          <a:p>
            <a:pPr lvl="0"/>
            <a:endParaRPr lang="en-US" sz="2400" b="1"/>
          </a:p>
        </p:txBody>
      </p:sp>
      <p:sp>
        <p:nvSpPr>
          <p:cNvPr id="3" name="Title 2"/>
          <p:cNvSpPr>
            <a:spLocks noGrp="1"/>
          </p:cNvSpPr>
          <p:nvPr>
            <p:ph type="title"/>
          </p:nvPr>
        </p:nvSpPr>
        <p:spPr/>
        <p:txBody>
          <a:bodyPr>
            <a:normAutofit/>
          </a:bodyPr>
          <a:lstStyle/>
          <a:p>
            <a:r>
              <a:rPr lang="en-US"/>
              <a:t>Wrap-Up</a:t>
            </a:r>
          </a:p>
        </p:txBody>
      </p:sp>
    </p:spTree>
    <p:extLst>
      <p:ext uri="{BB962C8B-B14F-4D97-AF65-F5344CB8AC3E}">
        <p14:creationId xmlns:p14="http://schemas.microsoft.com/office/powerpoint/2010/main" val="9318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371600"/>
            <a:ext cx="7689608" cy="4419600"/>
          </a:xfrm>
        </p:spPr>
        <p:txBody>
          <a:bodyPr>
            <a:noAutofit/>
          </a:bodyPr>
          <a:lstStyle/>
          <a:p>
            <a:pPr lvl="0"/>
            <a:r>
              <a:rPr lang="en-US" sz="2400"/>
              <a:t>Over one-third of our food is wasted in both developing and developed countries. </a:t>
            </a:r>
          </a:p>
          <a:p>
            <a:pPr lvl="0"/>
            <a:r>
              <a:rPr lang="en-US" sz="2400"/>
              <a:t>Hunger is often caused by food waste and inequality of distribution, not scarcity.</a:t>
            </a:r>
          </a:p>
          <a:p>
            <a:pPr lvl="0"/>
            <a:r>
              <a:rPr lang="en-US" sz="2400"/>
              <a:t>Food waste decreases sustainability due to the inefficient use of natural resources, such as arable land, soil nutrients, water and energy. </a:t>
            </a:r>
          </a:p>
          <a:p>
            <a:pPr lvl="0"/>
            <a:r>
              <a:rPr lang="en-US" sz="2400"/>
              <a:t>Food waste can negatively affect our quality of life and create undesirable outcomes in a country.</a:t>
            </a:r>
          </a:p>
        </p:txBody>
      </p:sp>
      <p:sp>
        <p:nvSpPr>
          <p:cNvPr id="3" name="Title 2"/>
          <p:cNvSpPr>
            <a:spLocks noGrp="1"/>
          </p:cNvSpPr>
          <p:nvPr>
            <p:ph type="title"/>
          </p:nvPr>
        </p:nvSpPr>
        <p:spPr/>
        <p:txBody>
          <a:bodyPr>
            <a:normAutofit/>
          </a:bodyPr>
          <a:lstStyle/>
          <a:p>
            <a:r>
              <a:rPr lang="en-US"/>
              <a:t>Wrap-Up</a:t>
            </a:r>
          </a:p>
        </p:txBody>
      </p:sp>
    </p:spTree>
    <p:extLst>
      <p:ext uri="{BB962C8B-B14F-4D97-AF65-F5344CB8AC3E}">
        <p14:creationId xmlns:p14="http://schemas.microsoft.com/office/powerpoint/2010/main" val="15670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980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Enriching activities</a:t>
            </a:r>
          </a:p>
        </p:txBody>
      </p:sp>
      <p:pic>
        <p:nvPicPr>
          <p:cNvPr id="1026" name="Picture 2" descr="http://www.journey2050.com/wp-content/uploads/2017/03/POST-World-Popul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88" y="1295400"/>
            <a:ext cx="8115300" cy="4619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447800"/>
            <a:ext cx="79248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a:t>WHY DID OUR </a:t>
            </a:r>
            <a:br>
              <a:rPr lang="en-US" sz="3600"/>
            </a:br>
            <a:r>
              <a:rPr lang="en-US" sz="3600"/>
              <a:t>POPULATION GROW SO FAST?</a:t>
            </a:r>
          </a:p>
        </p:txBody>
      </p:sp>
      <p:sp>
        <p:nvSpPr>
          <p:cNvPr id="5" name="Isosceles Triangle 4">
            <a:hlinkClick r:id="rId3"/>
          </p:cNvPr>
          <p:cNvSpPr/>
          <p:nvPr/>
        </p:nvSpPr>
        <p:spPr>
          <a:xfrm rot="5400000">
            <a:off x="3962400" y="3605213"/>
            <a:ext cx="685800" cy="5857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85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How much is 1 Billion?</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402336" y="1479929"/>
            <a:ext cx="8229600" cy="1219200"/>
          </a:xfrm>
        </p:spPr>
        <p:txBody>
          <a:bodyPr>
            <a:normAutofit/>
          </a:bodyPr>
          <a:lstStyle/>
          <a:p>
            <a:pPr marL="0" indent="0" algn="ctr">
              <a:buNone/>
            </a:pPr>
            <a:r>
              <a:rPr lang="en-US" i="1"/>
              <a:t>If I spend $1000 every day, how many days would it take to spend 1 </a:t>
            </a:r>
            <a:r>
              <a:rPr lang="en-US" i="1" u="sng"/>
              <a:t>billion</a:t>
            </a:r>
            <a:r>
              <a:rPr lang="en-US" i="1"/>
              <a:t> dollars?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7" name="Content Placeholder 7"/>
          <p:cNvSpPr txBox="1">
            <a:spLocks/>
          </p:cNvSpPr>
          <p:nvPr/>
        </p:nvSpPr>
        <p:spPr>
          <a:xfrm>
            <a:off x="609600" y="2711008"/>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rgbClr val="00B050"/>
                </a:solidFill>
              </a:rPr>
              <a:t>1,000,000 days or 2,740 years!</a:t>
            </a:r>
          </a:p>
        </p:txBody>
      </p:sp>
      <p:sp>
        <p:nvSpPr>
          <p:cNvPr id="9" name="Content Placeholder 7"/>
          <p:cNvSpPr txBox="1">
            <a:spLocks/>
          </p:cNvSpPr>
          <p:nvPr/>
        </p:nvSpPr>
        <p:spPr>
          <a:xfrm>
            <a:off x="2971800" y="3405027"/>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i="1"/>
              <a:t>What is the current world population?</a:t>
            </a:r>
          </a:p>
        </p:txBody>
      </p:sp>
      <p:sp>
        <p:nvSpPr>
          <p:cNvPr id="10" name="Content Placeholder 7"/>
          <p:cNvSpPr txBox="1">
            <a:spLocks/>
          </p:cNvSpPr>
          <p:nvPr/>
        </p:nvSpPr>
        <p:spPr>
          <a:xfrm>
            <a:off x="3065585" y="4502478"/>
            <a:ext cx="5773615" cy="8490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i="1"/>
              <a:t>What is the world population projected to be in 2050?</a:t>
            </a:r>
          </a:p>
        </p:txBody>
      </p:sp>
      <p:sp>
        <p:nvSpPr>
          <p:cNvPr id="11" name="Content Placeholder 7"/>
          <p:cNvSpPr txBox="1">
            <a:spLocks/>
          </p:cNvSpPr>
          <p:nvPr/>
        </p:nvSpPr>
        <p:spPr>
          <a:xfrm>
            <a:off x="3302576" y="4027713"/>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a:solidFill>
                  <a:srgbClr val="00B050"/>
                </a:solidFill>
              </a:rPr>
              <a:t>Over 7 billion</a:t>
            </a:r>
          </a:p>
        </p:txBody>
      </p:sp>
      <p:sp>
        <p:nvSpPr>
          <p:cNvPr id="12" name="Content Placeholder 7"/>
          <p:cNvSpPr txBox="1">
            <a:spLocks/>
          </p:cNvSpPr>
          <p:nvPr/>
        </p:nvSpPr>
        <p:spPr>
          <a:xfrm>
            <a:off x="3302575" y="5360803"/>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a:solidFill>
                  <a:srgbClr val="00B050"/>
                </a:solidFill>
              </a:rPr>
              <a:t>Nearly 10 billion</a:t>
            </a:r>
          </a:p>
        </p:txBody>
      </p:sp>
    </p:spTree>
    <p:extLst>
      <p:ext uri="{BB962C8B-B14F-4D97-AF65-F5344CB8AC3E}">
        <p14:creationId xmlns:p14="http://schemas.microsoft.com/office/powerpoint/2010/main" val="13179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a:t>The Sustainability Cookie </a:t>
            </a:r>
          </a:p>
        </p:txBody>
      </p:sp>
      <p:sp>
        <p:nvSpPr>
          <p:cNvPr id="3" name="Title 2"/>
          <p:cNvSpPr>
            <a:spLocks noGrp="1"/>
          </p:cNvSpPr>
          <p:nvPr>
            <p:ph type="title"/>
          </p:nvPr>
        </p:nvSpPr>
        <p:spPr/>
        <p:txBody>
          <a:bodyPr/>
          <a:lstStyle/>
          <a:p>
            <a:r>
              <a:rPr lang="en-US"/>
              <a:t>Enriching activities</a:t>
            </a:r>
          </a:p>
        </p:txBody>
      </p:sp>
      <p:pic>
        <p:nvPicPr>
          <p:cNvPr id="5" name="Picture 4">
            <a:extLst>
              <a:ext uri="{FF2B5EF4-FFF2-40B4-BE49-F238E27FC236}">
                <a16:creationId xmlns:a16="http://schemas.microsoft.com/office/drawing/2014/main" id="{E96FD22C-0887-47A4-B629-A1F8E7AE5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406" y="1881263"/>
            <a:ext cx="1037994" cy="1042883"/>
          </a:xfrm>
          <a:prstGeom prst="rect">
            <a:avLst/>
          </a:prstGeom>
        </p:spPr>
      </p:pic>
      <p:pic>
        <p:nvPicPr>
          <p:cNvPr id="13" name="Picture 12">
            <a:extLst>
              <a:ext uri="{FF2B5EF4-FFF2-40B4-BE49-F238E27FC236}">
                <a16:creationId xmlns:a16="http://schemas.microsoft.com/office/drawing/2014/main" id="{78B3B1F2-6917-42EF-9C01-21F1A3A94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92981" y="1325947"/>
            <a:ext cx="31496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FB7EE676-37E2-44FC-8C47-ADACF9E4D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406" y="3046203"/>
            <a:ext cx="1037994" cy="1042883"/>
          </a:xfrm>
          <a:prstGeom prst="rect">
            <a:avLst/>
          </a:prstGeom>
        </p:spPr>
      </p:pic>
      <p:pic>
        <p:nvPicPr>
          <p:cNvPr id="15" name="Picture 14">
            <a:extLst>
              <a:ext uri="{FF2B5EF4-FFF2-40B4-BE49-F238E27FC236}">
                <a16:creationId xmlns:a16="http://schemas.microsoft.com/office/drawing/2014/main" id="{F4343B33-E748-4B42-ABEC-51587D068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238" y="4228349"/>
            <a:ext cx="1037994" cy="1042883"/>
          </a:xfrm>
          <a:prstGeom prst="rect">
            <a:avLst/>
          </a:prstGeom>
        </p:spPr>
      </p:pic>
      <p:sp>
        <p:nvSpPr>
          <p:cNvPr id="16" name="Content Placeholder 7">
            <a:extLst>
              <a:ext uri="{FF2B5EF4-FFF2-40B4-BE49-F238E27FC236}">
                <a16:creationId xmlns:a16="http://schemas.microsoft.com/office/drawing/2014/main" id="{408FA983-9E25-4986-A3B2-A1231FFC632E}"/>
              </a:ext>
            </a:extLst>
          </p:cNvPr>
          <p:cNvSpPr txBox="1">
            <a:spLocks/>
          </p:cNvSpPr>
          <p:nvPr/>
        </p:nvSpPr>
        <p:spPr>
          <a:xfrm>
            <a:off x="6764593" y="2402704"/>
            <a:ext cx="1929581" cy="245865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t>Please </a:t>
            </a:r>
            <a:br>
              <a:rPr lang="en-US"/>
            </a:br>
            <a:r>
              <a:rPr lang="en-US"/>
              <a:t>Do Not Touch or Eat Your Cookie Without My Permission</a:t>
            </a:r>
          </a:p>
          <a:p>
            <a:pPr marL="0" indent="0" algn="ctr">
              <a:buFont typeface="Arial" panose="020B0604020202020204" pitchFamily="34" charset="0"/>
              <a:buNone/>
            </a:pPr>
            <a:endParaRPr lang="en-US"/>
          </a:p>
        </p:txBody>
      </p:sp>
    </p:spTree>
    <p:extLst>
      <p:ext uri="{BB962C8B-B14F-4D97-AF65-F5344CB8AC3E}">
        <p14:creationId xmlns:p14="http://schemas.microsoft.com/office/powerpoint/2010/main" val="23606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800" decel="100000"/>
                                        <p:tgtEl>
                                          <p:spTgt spid="16">
                                            <p:txEl>
                                              <p:pRg st="0" end="0"/>
                                            </p:txEl>
                                          </p:spTgt>
                                        </p:tgtEl>
                                      </p:cBhvr>
                                    </p:animEffect>
                                    <p:anim calcmode="lin" valueType="num">
                                      <p:cBhvr>
                                        <p:cTn id="8" dur="800" decel="100000" fill="hold"/>
                                        <p:tgtEl>
                                          <p:spTgt spid="1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81000" y="1295400"/>
            <a:ext cx="7467600" cy="4525963"/>
          </a:xfrm>
        </p:spPr>
        <p:txBody>
          <a:bodyPr>
            <a:normAutofit/>
          </a:bodyPr>
          <a:lstStyle/>
          <a:p>
            <a:pPr lvl="0"/>
            <a:r>
              <a:rPr lang="en-US" sz="2000"/>
              <a:t>Research the definitions of: </a:t>
            </a:r>
          </a:p>
          <a:p>
            <a:pPr lvl="1"/>
            <a:r>
              <a:rPr lang="en-US" sz="1800"/>
              <a:t>Sustainability</a:t>
            </a:r>
          </a:p>
          <a:p>
            <a:pPr lvl="1"/>
            <a:r>
              <a:rPr lang="en-US" sz="1800"/>
              <a:t>Agriculture</a:t>
            </a:r>
          </a:p>
          <a:p>
            <a:pPr lvl="1"/>
            <a:r>
              <a:rPr lang="en-US" sz="1800"/>
              <a:t>Sustainable agriculture</a:t>
            </a:r>
          </a:p>
          <a:p>
            <a:pPr lvl="0"/>
            <a:r>
              <a:rPr lang="en-US" sz="2000"/>
              <a:t>Supplementary videos (60 seconds):</a:t>
            </a:r>
          </a:p>
          <a:p>
            <a:pPr lvl="1"/>
            <a:r>
              <a:rPr lang="en-US" sz="1800"/>
              <a:t>Sustainability - </a:t>
            </a:r>
            <a:r>
              <a:rPr lang="en-US" sz="1800" u="sng">
                <a:hlinkClick r:id="rId3"/>
              </a:rPr>
              <a:t>https://youtu.be/nTAxPO-YDF8</a:t>
            </a:r>
            <a:r>
              <a:rPr lang="en-US" sz="1800" u="sng"/>
              <a:t> </a:t>
            </a:r>
          </a:p>
          <a:p>
            <a:pPr lvl="1"/>
            <a:r>
              <a:rPr lang="en-US" sz="1800"/>
              <a:t>Best Management Practices - </a:t>
            </a:r>
            <a:r>
              <a:rPr lang="en-US" sz="1800">
                <a:hlinkClick r:id="rId4"/>
              </a:rPr>
              <a:t>https://youtu.be/bLQ5QWN0NIg</a:t>
            </a:r>
            <a:r>
              <a:rPr lang="en-US" sz="1800"/>
              <a:t> </a:t>
            </a:r>
          </a:p>
          <a:p>
            <a:pPr lvl="1"/>
            <a:r>
              <a:rPr lang="en-US" sz="1800"/>
              <a:t>Ripple Effect - </a:t>
            </a:r>
            <a:r>
              <a:rPr lang="en-US" sz="1800" u="sng">
                <a:hlinkClick r:id="rId5"/>
              </a:rPr>
              <a:t>https://youtu.be/MzF8LPlaIcY</a:t>
            </a:r>
            <a:r>
              <a:rPr lang="en-US" sz="1800" u="sng"/>
              <a:t>   </a:t>
            </a:r>
            <a:endParaRPr lang="en-US" sz="2000"/>
          </a:p>
        </p:txBody>
      </p:sp>
      <p:sp>
        <p:nvSpPr>
          <p:cNvPr id="3" name="Title 2"/>
          <p:cNvSpPr>
            <a:spLocks noGrp="1"/>
          </p:cNvSpPr>
          <p:nvPr>
            <p:ph type="title"/>
          </p:nvPr>
        </p:nvSpPr>
        <p:spPr/>
        <p:txBody>
          <a:bodyPr/>
          <a:lstStyle/>
          <a:p>
            <a:r>
              <a:rPr lang="en-US"/>
              <a:t>Enriching activities</a:t>
            </a:r>
          </a:p>
        </p:txBody>
      </p:sp>
      <p:sp>
        <p:nvSpPr>
          <p:cNvPr id="2" name="Rounded Rectangle 1"/>
          <p:cNvSpPr/>
          <p:nvPr/>
        </p:nvSpPr>
        <p:spPr>
          <a:xfrm>
            <a:off x="533400" y="4222896"/>
            <a:ext cx="7124700" cy="2177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153" y="4267200"/>
            <a:ext cx="2791047" cy="2093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37953" y="4222896"/>
            <a:ext cx="4343400" cy="2031325"/>
          </a:xfrm>
          <a:prstGeom prst="rect">
            <a:avLst/>
          </a:prstGeom>
          <a:noFill/>
        </p:spPr>
        <p:txBody>
          <a:bodyPr wrap="square" rtlCol="0">
            <a:spAutoFit/>
          </a:bodyPr>
          <a:lstStyle/>
          <a:p>
            <a:pPr lvl="0"/>
            <a:r>
              <a:rPr lang="en-US" b="1">
                <a:solidFill>
                  <a:schemeClr val="bg1"/>
                </a:solidFill>
                <a:effectLst>
                  <a:outerShdw blurRad="38100" dist="38100" dir="2700000" algn="tl">
                    <a:srgbClr val="000000">
                      <a:alpha val="43137"/>
                    </a:srgbClr>
                  </a:outerShdw>
                </a:effectLst>
              </a:rPr>
              <a:t>Did you Know?</a:t>
            </a:r>
          </a:p>
          <a:p>
            <a:pPr lvl="0"/>
            <a:r>
              <a:rPr lang="en-US">
                <a:solidFill>
                  <a:schemeClr val="bg1"/>
                </a:solidFill>
              </a:rPr>
              <a:t>A North American farmer in the 1900s produced enough food for </a:t>
            </a:r>
            <a:r>
              <a:rPr lang="en-US" b="1">
                <a:solidFill>
                  <a:schemeClr val="bg1"/>
                </a:solidFill>
              </a:rPr>
              <a:t>10</a:t>
            </a:r>
            <a:r>
              <a:rPr lang="en-US">
                <a:solidFill>
                  <a:schemeClr val="bg1"/>
                </a:solidFill>
              </a:rPr>
              <a:t> people. Today’s farmer feeds over</a:t>
            </a:r>
            <a:r>
              <a:rPr lang="en-US" b="1">
                <a:solidFill>
                  <a:schemeClr val="bg1"/>
                </a:solidFill>
              </a:rPr>
              <a:t> 120 </a:t>
            </a:r>
            <a:r>
              <a:rPr lang="en-US">
                <a:solidFill>
                  <a:schemeClr val="bg1"/>
                </a:solidFill>
              </a:rPr>
              <a:t>people. </a:t>
            </a:r>
            <a:br>
              <a:rPr lang="en-US">
                <a:solidFill>
                  <a:schemeClr val="bg1"/>
                </a:solidFill>
              </a:rPr>
            </a:br>
            <a:endParaRPr lang="en-US">
              <a:solidFill>
                <a:schemeClr val="bg1"/>
              </a:solidFill>
            </a:endParaRPr>
          </a:p>
          <a:p>
            <a:pPr lvl="0"/>
            <a:r>
              <a:rPr lang="en-US" b="1">
                <a:solidFill>
                  <a:schemeClr val="tx1">
                    <a:lumMod val="95000"/>
                    <a:lumOff val="5000"/>
                  </a:schemeClr>
                </a:solidFill>
              </a:rPr>
              <a:t>Why can farmers produce more food today </a:t>
            </a:r>
            <a:br>
              <a:rPr lang="en-US" b="1">
                <a:solidFill>
                  <a:schemeClr val="tx1">
                    <a:lumMod val="95000"/>
                    <a:lumOff val="5000"/>
                  </a:schemeClr>
                </a:solidFill>
              </a:rPr>
            </a:br>
            <a:r>
              <a:rPr lang="en-US" b="1">
                <a:solidFill>
                  <a:schemeClr val="tx1">
                    <a:lumMod val="95000"/>
                    <a:lumOff val="5000"/>
                  </a:schemeClr>
                </a:solidFill>
              </a:rPr>
              <a:t>than they could in the early 1900s?</a:t>
            </a:r>
          </a:p>
        </p:txBody>
      </p:sp>
    </p:spTree>
    <p:extLst>
      <p:ext uri="{BB962C8B-B14F-4D97-AF65-F5344CB8AC3E}">
        <p14:creationId xmlns:p14="http://schemas.microsoft.com/office/powerpoint/2010/main" val="2998184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62500" lnSpcReduction="20000"/>
          </a:bodyPr>
          <a:lstStyle/>
          <a:p>
            <a:pPr lvl="0"/>
            <a:r>
              <a:rPr lang="en-US" dirty="0"/>
              <a:t>Read National Geographic’s </a:t>
            </a:r>
            <a:r>
              <a:rPr lang="en-US" i="1" u="sng" dirty="0">
                <a:hlinkClick r:id="rId3"/>
              </a:rPr>
              <a:t>How Reducing Food Waste Could Ease Climate Change</a:t>
            </a:r>
            <a:endParaRPr lang="en-US" dirty="0"/>
          </a:p>
          <a:p>
            <a:r>
              <a:rPr lang="en-US" dirty="0"/>
              <a:t>Watch the </a:t>
            </a:r>
            <a:r>
              <a:rPr lang="en-US" dirty="0" err="1"/>
              <a:t>DNews</a:t>
            </a:r>
            <a:r>
              <a:rPr lang="en-US" dirty="0"/>
              <a:t> segment </a:t>
            </a:r>
            <a:r>
              <a:rPr lang="en-US" i="1" u="sng" dirty="0">
                <a:hlinkClick r:id="rId4"/>
              </a:rPr>
              <a:t>Why Do We Waste $1 Trillion of Food A Year?</a:t>
            </a:r>
            <a:r>
              <a:rPr lang="en-US" i="1" dirty="0"/>
              <a:t> </a:t>
            </a:r>
            <a:endParaRPr lang="en-US" i="1" dirty="0">
              <a:cs typeface="Calibri"/>
            </a:endParaRPr>
          </a:p>
          <a:p>
            <a:pPr lvl="0"/>
            <a:r>
              <a:rPr lang="en-US" dirty="0"/>
              <a:t>Develop a marketing plan to decrease wasted food by marketing produce that is safe and healthy, but imperfect in size or shape. Show the video clip </a:t>
            </a:r>
            <a:r>
              <a:rPr lang="en-US" i="1" u="sng" dirty="0">
                <a:hlinkClick r:id="rId5"/>
              </a:rPr>
              <a:t>Inglorious Fruits and Vegetables</a:t>
            </a:r>
            <a:r>
              <a:rPr lang="en-US" i="1" dirty="0"/>
              <a:t> </a:t>
            </a:r>
            <a:r>
              <a:rPr lang="en-US" dirty="0"/>
              <a:t>as an example.</a:t>
            </a:r>
            <a:endParaRPr lang="en-US" dirty="0">
              <a:cs typeface="Calibri"/>
            </a:endParaRPr>
          </a:p>
          <a:p>
            <a:r>
              <a:rPr lang="en-US" dirty="0">
                <a:ea typeface="+mn-lt"/>
                <a:cs typeface="+mn-lt"/>
              </a:rPr>
              <a:t>Students will understand the importance of taking action through service-learning using the WE Service Learning in Action: </a:t>
            </a:r>
            <a:r>
              <a:rPr lang="en-US" dirty="0">
                <a:ea typeface="+mn-lt"/>
                <a:cs typeface="+mn-lt"/>
                <a:hlinkClick r:id="rId6"/>
              </a:rPr>
              <a:t>Introduction to Sustainable Agriculture</a:t>
            </a:r>
            <a:r>
              <a:rPr lang="en-US" dirty="0">
                <a:ea typeface="+mn-lt"/>
                <a:cs typeface="+mn-lt"/>
              </a:rPr>
              <a:t> lesson plan. </a:t>
            </a:r>
          </a:p>
        </p:txBody>
      </p:sp>
      <p:sp>
        <p:nvSpPr>
          <p:cNvPr id="3" name="Title 2"/>
          <p:cNvSpPr>
            <a:spLocks noGrp="1"/>
          </p:cNvSpPr>
          <p:nvPr>
            <p:ph type="title"/>
          </p:nvPr>
        </p:nvSpPr>
        <p:spPr/>
        <p:txBody>
          <a:bodyPr/>
          <a:lstStyle/>
          <a:p>
            <a:r>
              <a:rPr lang="en-US"/>
              <a:t>Enriching activities</a:t>
            </a:r>
          </a:p>
        </p:txBody>
      </p:sp>
    </p:spTree>
    <p:extLst>
      <p:ext uri="{BB962C8B-B14F-4D97-AF65-F5344CB8AC3E}">
        <p14:creationId xmlns:p14="http://schemas.microsoft.com/office/powerpoint/2010/main" val="262520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World leaders are working on solutions too</a:t>
            </a:r>
          </a:p>
        </p:txBody>
      </p:sp>
      <p:pic>
        <p:nvPicPr>
          <p:cNvPr id="1028" name="Picture 4" descr="http://www.unic-ir.org/images/30Sep2015-SDG_summ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1247158"/>
            <a:ext cx="7696200" cy="3917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8" y="5334000"/>
            <a:ext cx="9134475" cy="1305426"/>
          </a:xfrm>
          <a:prstGeom prst="rect">
            <a:avLst/>
          </a:prstGeom>
        </p:spPr>
      </p:pic>
    </p:spTree>
    <p:extLst>
      <p:ext uri="{BB962C8B-B14F-4D97-AF65-F5344CB8AC3E}">
        <p14:creationId xmlns:p14="http://schemas.microsoft.com/office/powerpoint/2010/main" val="35675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Introduction to Sustainable Agriculture</a:t>
            </a:r>
          </a:p>
        </p:txBody>
      </p:sp>
      <p:sp>
        <p:nvSpPr>
          <p:cNvPr id="4" name="TextBox 3"/>
          <p:cNvSpPr txBox="1"/>
          <p:nvPr/>
        </p:nvSpPr>
        <p:spPr>
          <a:xfrm>
            <a:off x="152400" y="1487269"/>
            <a:ext cx="8839200" cy="646331"/>
          </a:xfrm>
          <a:prstGeom prst="rect">
            <a:avLst/>
          </a:prstGeom>
          <a:noFill/>
        </p:spPr>
        <p:txBody>
          <a:bodyPr wrap="square" rtlCol="0">
            <a:spAutoFit/>
          </a:bodyPr>
          <a:lstStyle/>
          <a:p>
            <a:pPr algn="ctr"/>
            <a:r>
              <a:rPr lang="en-US" sz="3600">
                <a:hlinkClick r:id="rId3"/>
              </a:rPr>
              <a:t>Watch the Journey 2050 Introduction Video</a:t>
            </a:r>
            <a:endParaRPr lang="en-US" sz="3600"/>
          </a:p>
        </p:txBody>
      </p:sp>
      <p:sp>
        <p:nvSpPr>
          <p:cNvPr id="13" name="Content Placeholder 7"/>
          <p:cNvSpPr>
            <a:spLocks noGrp="1"/>
          </p:cNvSpPr>
          <p:nvPr>
            <p:ph idx="1"/>
          </p:nvPr>
        </p:nvSpPr>
        <p:spPr>
          <a:xfrm>
            <a:off x="228600" y="3444128"/>
            <a:ext cx="5867400" cy="1219200"/>
          </a:xfrm>
        </p:spPr>
        <p:txBody>
          <a:bodyPr>
            <a:normAutofit/>
          </a:bodyPr>
          <a:lstStyle/>
          <a:p>
            <a:pPr marL="0" indent="0">
              <a:buNone/>
            </a:pPr>
            <a:r>
              <a:rPr lang="en-US" b="1"/>
              <a:t>As you watch, discover:</a:t>
            </a:r>
          </a:p>
          <a:p>
            <a:pPr marL="0" indent="0">
              <a:buNone/>
            </a:pPr>
            <a:endParaRPr lang="en-US"/>
          </a:p>
        </p:txBody>
      </p:sp>
      <p:sp>
        <p:nvSpPr>
          <p:cNvPr id="16" name="Content Placeholder 7"/>
          <p:cNvSpPr txBox="1">
            <a:spLocks/>
          </p:cNvSpPr>
          <p:nvPr/>
        </p:nvSpPr>
        <p:spPr>
          <a:xfrm>
            <a:off x="228600" y="4143538"/>
            <a:ext cx="6019800" cy="2173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Why 2050?</a:t>
            </a:r>
          </a:p>
          <a:p>
            <a:r>
              <a:rPr lang="en-US"/>
              <a:t>What is the sustainability barrel?</a:t>
            </a:r>
          </a:p>
          <a:p>
            <a:r>
              <a:rPr lang="en-US"/>
              <a:t>What is the ripple effect?</a:t>
            </a:r>
          </a:p>
          <a:p>
            <a:pPr marL="0" indent="0">
              <a:buFont typeface="Arial" panose="020B0604020202020204" pitchFamily="34" charset="0"/>
              <a:buNone/>
            </a:pP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569" y="2358278"/>
            <a:ext cx="6065170" cy="996609"/>
          </a:xfrm>
          <a:prstGeom prst="rect">
            <a:avLst/>
          </a:prstGeom>
        </p:spPr>
      </p:pic>
    </p:spTree>
    <p:extLst>
      <p:ext uri="{BB962C8B-B14F-4D97-AF65-F5344CB8AC3E}">
        <p14:creationId xmlns:p14="http://schemas.microsoft.com/office/powerpoint/2010/main" val="16283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Why 2050?</a:t>
            </a:r>
          </a:p>
        </p:txBody>
      </p:sp>
      <p:sp>
        <p:nvSpPr>
          <p:cNvPr id="3" name="Content Placeholder 7"/>
          <p:cNvSpPr txBox="1">
            <a:spLocks/>
          </p:cNvSpPr>
          <p:nvPr/>
        </p:nvSpPr>
        <p:spPr>
          <a:xfrm>
            <a:off x="4038600" y="3783250"/>
            <a:ext cx="4945912" cy="2084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i="1">
                <a:solidFill>
                  <a:srgbClr val="00B050"/>
                </a:solidFill>
              </a:rPr>
              <a:t>How many years until we reach the year 2050?</a:t>
            </a:r>
          </a:p>
          <a:p>
            <a:pPr marL="0" indent="0">
              <a:buFont typeface="Arial" panose="020B0604020202020204" pitchFamily="34" charset="0"/>
              <a:buNone/>
            </a:pPr>
            <a:endParaRPr lang="en-US" sz="1600" i="1">
              <a:solidFill>
                <a:srgbClr val="00B050"/>
              </a:solidFill>
            </a:endParaRPr>
          </a:p>
          <a:p>
            <a:pPr marL="0" indent="0">
              <a:buNone/>
            </a:pPr>
            <a:r>
              <a:rPr lang="en-US" sz="2800" i="1">
                <a:solidFill>
                  <a:srgbClr val="00B050"/>
                </a:solidFill>
              </a:rPr>
              <a:t>How old will you be in 2050?</a:t>
            </a:r>
          </a:p>
        </p:txBody>
      </p:sp>
    </p:spTree>
    <p:extLst>
      <p:ext uri="{BB962C8B-B14F-4D97-AF65-F5344CB8AC3E}">
        <p14:creationId xmlns:p14="http://schemas.microsoft.com/office/powerpoint/2010/main" val="18499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2050?</a:t>
            </a:r>
          </a:p>
        </p:txBody>
      </p:sp>
      <p:sp>
        <p:nvSpPr>
          <p:cNvPr id="2" name="Rectangle 1"/>
          <p:cNvSpPr/>
          <p:nvPr/>
        </p:nvSpPr>
        <p:spPr>
          <a:xfrm>
            <a:off x="241005" y="1900668"/>
            <a:ext cx="8839200" cy="1200329"/>
          </a:xfrm>
          <a:prstGeom prst="rect">
            <a:avLst/>
          </a:prstGeom>
        </p:spPr>
        <p:txBody>
          <a:bodyPr wrap="square">
            <a:spAutoFit/>
          </a:bodyPr>
          <a:lstStyle/>
          <a:p>
            <a:r>
              <a:rPr lang="en-US" sz="3200"/>
              <a:t>Over </a:t>
            </a:r>
            <a:r>
              <a:rPr lang="en-US" sz="4000" b="1"/>
              <a:t>7 billion  </a:t>
            </a:r>
            <a:r>
              <a:rPr lang="en-US" sz="3200"/>
              <a:t>      	                    Nearly </a:t>
            </a:r>
            <a:r>
              <a:rPr lang="en-US" sz="4000" b="1"/>
              <a:t>10 billion    </a:t>
            </a:r>
          </a:p>
          <a:p>
            <a:r>
              <a:rPr lang="en-US" sz="3200"/>
              <a:t>people  today                                   by the year 2050 </a:t>
            </a:r>
          </a:p>
        </p:txBody>
      </p:sp>
      <p:sp>
        <p:nvSpPr>
          <p:cNvPr id="11" name="Right Arrow 10"/>
          <p:cNvSpPr/>
          <p:nvPr/>
        </p:nvSpPr>
        <p:spPr>
          <a:xfrm>
            <a:off x="3505200" y="2133600"/>
            <a:ext cx="1657848"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50" name="Picture 2" descr="X:\Department\SSR - Videos and Photos\Photography\Journey 2050\iStock-475306584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600"/>
            <a:ext cx="515804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2050?</a:t>
            </a:r>
          </a:p>
        </p:txBody>
      </p:sp>
      <p:sp>
        <p:nvSpPr>
          <p:cNvPr id="8" name="Content Placeholder 7"/>
          <p:cNvSpPr>
            <a:spLocks noGrp="1"/>
          </p:cNvSpPr>
          <p:nvPr>
            <p:ph idx="1"/>
          </p:nvPr>
        </p:nvSpPr>
        <p:spPr>
          <a:xfrm>
            <a:off x="381000" y="1411512"/>
            <a:ext cx="8229600" cy="1179288"/>
          </a:xfrm>
        </p:spPr>
        <p:txBody>
          <a:bodyPr>
            <a:normAutofit/>
          </a:bodyPr>
          <a:lstStyle/>
          <a:p>
            <a:pPr marL="0" indent="0" algn="ctr">
              <a:buNone/>
            </a:pPr>
            <a:r>
              <a:rPr lang="en-US" i="1"/>
              <a:t>What will we need more of in order to feed 2 billion additional people?</a:t>
            </a:r>
          </a:p>
        </p:txBody>
      </p:sp>
      <p:sp>
        <p:nvSpPr>
          <p:cNvPr id="7" name="Content Placeholder 7"/>
          <p:cNvSpPr txBox="1">
            <a:spLocks/>
          </p:cNvSpPr>
          <p:nvPr/>
        </p:nvSpPr>
        <p:spPr>
          <a:xfrm>
            <a:off x="228600" y="2743200"/>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Water</a:t>
            </a:r>
          </a:p>
        </p:txBody>
      </p:sp>
      <p:sp>
        <p:nvSpPr>
          <p:cNvPr id="9" name="Content Placeholder 7"/>
          <p:cNvSpPr txBox="1">
            <a:spLocks/>
          </p:cNvSpPr>
          <p:nvPr/>
        </p:nvSpPr>
        <p:spPr>
          <a:xfrm>
            <a:off x="1737457" y="3409587"/>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Homes</a:t>
            </a:r>
          </a:p>
        </p:txBody>
      </p:sp>
      <p:sp>
        <p:nvSpPr>
          <p:cNvPr id="11" name="Content Placeholder 7"/>
          <p:cNvSpPr txBox="1">
            <a:spLocks/>
          </p:cNvSpPr>
          <p:nvPr/>
        </p:nvSpPr>
        <p:spPr>
          <a:xfrm>
            <a:off x="3284903" y="2770688"/>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Jobs</a:t>
            </a:r>
          </a:p>
        </p:txBody>
      </p:sp>
      <p:sp>
        <p:nvSpPr>
          <p:cNvPr id="12" name="Content Placeholder 7"/>
          <p:cNvSpPr txBox="1">
            <a:spLocks/>
          </p:cNvSpPr>
          <p:nvPr/>
        </p:nvSpPr>
        <p:spPr>
          <a:xfrm>
            <a:off x="4832348" y="3419490"/>
            <a:ext cx="2101851"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Medicines</a:t>
            </a:r>
          </a:p>
        </p:txBody>
      </p:sp>
      <p:sp>
        <p:nvSpPr>
          <p:cNvPr id="13" name="Content Placeholder 7"/>
          <p:cNvSpPr txBox="1">
            <a:spLocks/>
          </p:cNvSpPr>
          <p:nvPr/>
        </p:nvSpPr>
        <p:spPr>
          <a:xfrm>
            <a:off x="6805246" y="2770688"/>
            <a:ext cx="2033954" cy="727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Food</a:t>
            </a:r>
          </a:p>
        </p:txBody>
      </p:sp>
      <p:sp>
        <p:nvSpPr>
          <p:cNvPr id="16" name="Content Placeholder 7"/>
          <p:cNvSpPr txBox="1">
            <a:spLocks/>
          </p:cNvSpPr>
          <p:nvPr/>
        </p:nvSpPr>
        <p:spPr>
          <a:xfrm>
            <a:off x="0" y="4397825"/>
            <a:ext cx="9144000" cy="1179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i="1"/>
              <a:t>Who provides these resources?</a:t>
            </a:r>
          </a:p>
        </p:txBody>
      </p:sp>
      <p:sp>
        <p:nvSpPr>
          <p:cNvPr id="17" name="Content Placeholder 7"/>
          <p:cNvSpPr txBox="1">
            <a:spLocks/>
          </p:cNvSpPr>
          <p:nvPr/>
        </p:nvSpPr>
        <p:spPr>
          <a:xfrm>
            <a:off x="0" y="5046627"/>
            <a:ext cx="9144000" cy="99170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Farmers and </a:t>
            </a:r>
            <a:br>
              <a:rPr lang="en-US">
                <a:solidFill>
                  <a:srgbClr val="00B050"/>
                </a:solidFill>
              </a:rPr>
            </a:br>
            <a:r>
              <a:rPr lang="en-US">
                <a:solidFill>
                  <a:srgbClr val="00B050"/>
                </a:solidFill>
              </a:rPr>
              <a:t>natural resources from the Earth</a:t>
            </a:r>
          </a:p>
        </p:txBody>
      </p:sp>
    </p:spTree>
    <p:extLst>
      <p:ext uri="{BB962C8B-B14F-4D97-AF65-F5344CB8AC3E}">
        <p14:creationId xmlns:p14="http://schemas.microsoft.com/office/powerpoint/2010/main" val="1457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 calcmode="lin" valueType="num">
                                      <p:cBhvr>
                                        <p:cTn id="4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 calcmode="lin" valueType="num">
                                      <p:cBhvr>
                                        <p:cTn id="4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800" decel="100000"/>
                                        <p:tgtEl>
                                          <p:spTgt spid="16"/>
                                        </p:tgtEl>
                                      </p:cBhvr>
                                    </p:animEffect>
                                    <p:anim calcmode="lin" valueType="num">
                                      <p:cBhvr>
                                        <p:cTn id="55" dur="800" decel="100000" fill="hold"/>
                                        <p:tgtEl>
                                          <p:spTgt spid="16"/>
                                        </p:tgtEl>
                                        <p:attrNameLst>
                                          <p:attrName>style.rotation</p:attrName>
                                        </p:attrNameLst>
                                      </p:cBhvr>
                                      <p:tavLst>
                                        <p:tav tm="0">
                                          <p:val>
                                            <p:fltVal val="-90"/>
                                          </p:val>
                                        </p:tav>
                                        <p:tav tm="100000">
                                          <p:val>
                                            <p:fltVal val="0"/>
                                          </p:val>
                                        </p:tav>
                                      </p:tavLst>
                                    </p:anim>
                                    <p:anim calcmode="lin" valueType="num">
                                      <p:cBhvr>
                                        <p:cTn id="56" dur="800" decel="100000" fill="hold"/>
                                        <p:tgtEl>
                                          <p:spTgt spid="16"/>
                                        </p:tgtEl>
                                        <p:attrNameLst>
                                          <p:attrName>ppt_x</p:attrName>
                                        </p:attrNameLst>
                                      </p:cBhvr>
                                      <p:tavLst>
                                        <p:tav tm="0">
                                          <p:val>
                                            <p:strVal val="#ppt_x+0.4"/>
                                          </p:val>
                                        </p:tav>
                                        <p:tav tm="100000">
                                          <p:val>
                                            <p:strVal val="#ppt_x-0.05"/>
                                          </p:val>
                                        </p:tav>
                                      </p:tavLst>
                                    </p:anim>
                                    <p:anim calcmode="lin" valueType="num">
                                      <p:cBhvr>
                                        <p:cTn id="57" dur="800" decel="100000" fill="hold"/>
                                        <p:tgtEl>
                                          <p:spTgt spid="16"/>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7" dur="1000" fill="hold"/>
                                        <p:tgtEl>
                                          <p:spTgt spid="17"/>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P spid="11" grpId="0"/>
      <p:bldP spid="12"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2050?</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1143000" y="1566961"/>
            <a:ext cx="6934200" cy="4144963"/>
          </a:xfrm>
        </p:spPr>
        <p:txBody>
          <a:bodyPr>
            <a:normAutofit lnSpcReduction="10000"/>
          </a:bodyPr>
          <a:lstStyle/>
          <a:p>
            <a:pPr marL="0" indent="0">
              <a:buNone/>
            </a:pPr>
            <a:r>
              <a:rPr lang="en-US"/>
              <a:t>It is predicted we will need to grow </a:t>
            </a:r>
            <a:br>
              <a:rPr lang="en-US"/>
            </a:br>
            <a:r>
              <a:rPr lang="en-US" b="1"/>
              <a:t>60-70% more food</a:t>
            </a:r>
            <a:r>
              <a:rPr lang="en-US"/>
              <a:t> than we currently grow today, on the same amount of land or less.</a:t>
            </a:r>
          </a:p>
          <a:p>
            <a:pPr marL="685800" indent="-685800"/>
            <a:endParaRPr lang="en-US"/>
          </a:p>
          <a:p>
            <a:pPr marL="0" indent="0">
              <a:buNone/>
            </a:pPr>
            <a:r>
              <a:rPr lang="en-US"/>
              <a:t>To accomplish this goal, will there be </a:t>
            </a:r>
            <a:r>
              <a:rPr lang="en-US" b="1" i="1"/>
              <a:t>increased</a:t>
            </a:r>
            <a:r>
              <a:rPr lang="en-US"/>
              <a:t> or </a:t>
            </a:r>
            <a:r>
              <a:rPr lang="en-US" b="1" i="1"/>
              <a:t>decreased</a:t>
            </a:r>
            <a:r>
              <a:rPr lang="en-US"/>
              <a:t> pressure on Earth’s natural resources?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Tree>
    <p:extLst>
      <p:ext uri="{BB962C8B-B14F-4D97-AF65-F5344CB8AC3E}">
        <p14:creationId xmlns:p14="http://schemas.microsoft.com/office/powerpoint/2010/main" val="16638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800" decel="100000"/>
                                        <p:tgtEl>
                                          <p:spTgt spid="8">
                                            <p:txEl>
                                              <p:pRg st="2" end="2"/>
                                            </p:txEl>
                                          </p:spTgt>
                                        </p:tgtEl>
                                      </p:cBhvr>
                                    </p:animEffect>
                                    <p:anim calcmode="lin" valueType="num">
                                      <p:cBhvr>
                                        <p:cTn id="1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What is the sustainability Barrel?</a:t>
            </a:r>
          </a:p>
        </p:txBody>
      </p:sp>
    </p:spTree>
    <p:extLst>
      <p:ext uri="{BB962C8B-B14F-4D97-AF65-F5344CB8AC3E}">
        <p14:creationId xmlns:p14="http://schemas.microsoft.com/office/powerpoint/2010/main" val="3757330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F407C36D0C747973641F1ED99020A" ma:contentTypeVersion="10" ma:contentTypeDescription="Create a new document." ma:contentTypeScope="" ma:versionID="8a934f68d6d9f0beab7319dbb03ea788">
  <xsd:schema xmlns:xsd="http://www.w3.org/2001/XMLSchema" xmlns:xs="http://www.w3.org/2001/XMLSchema" xmlns:p="http://schemas.microsoft.com/office/2006/metadata/properties" xmlns:ns2="6861547e-79da-42ae-b851-7dd4c5e66291" xmlns:ns3="00271793-67dd-4f20-b5de-860dd777cb9a" targetNamespace="http://schemas.microsoft.com/office/2006/metadata/properties" ma:root="true" ma:fieldsID="b2b4a8e85fea41adeed58fb4db30840a" ns2:_="" ns3:_="">
    <xsd:import namespace="6861547e-79da-42ae-b851-7dd4c5e66291"/>
    <xsd:import namespace="00271793-67dd-4f20-b5de-860dd777c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1547e-79da-42ae-b851-7dd4c5e66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71793-67dd-4f20-b5de-860dd777cb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C91B7B-B995-4641-9A8F-60D929AFDAE5}">
  <ds:schemaRefs>
    <ds:schemaRef ds:uri="http://schemas.microsoft.com/sharepoint/v3/contenttype/forms"/>
  </ds:schemaRefs>
</ds:datastoreItem>
</file>

<file path=customXml/itemProps2.xml><?xml version="1.0" encoding="utf-8"?>
<ds:datastoreItem xmlns:ds="http://schemas.openxmlformats.org/officeDocument/2006/customXml" ds:itemID="{C53B2FFB-4BDA-46E1-B7ED-18E1927EA0E1}"/>
</file>

<file path=customXml/itemProps3.xml><?xml version="1.0" encoding="utf-8"?>
<ds:datastoreItem xmlns:ds="http://schemas.openxmlformats.org/officeDocument/2006/customXml" ds:itemID="{D7B920B6-9032-456A-810A-6FB0B1AC3851}">
  <ds:schemaRefs>
    <ds:schemaRef ds:uri="a1ca5bd3-dc57-4382-99ab-538758ec9f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How much is 1 Million?</vt:lpstr>
      <vt:lpstr>How much is 1 Billion?</vt:lpstr>
      <vt:lpstr>Introduction to Sustainable Agriculture</vt:lpstr>
      <vt:lpstr>Why 2050?</vt:lpstr>
      <vt:lpstr>Why 2050?</vt:lpstr>
      <vt:lpstr>Why 2050?</vt:lpstr>
      <vt:lpstr>Why 2050?</vt:lpstr>
      <vt:lpstr>What is the sustainability Barrel?</vt:lpstr>
      <vt:lpstr>Sustainability Barrel</vt:lpstr>
      <vt:lpstr>Sustainability Barrel</vt:lpstr>
      <vt:lpstr>Sustainability Barrel</vt:lpstr>
      <vt:lpstr>What is the Ripple Effect?</vt:lpstr>
      <vt:lpstr>Ripple Effect</vt:lpstr>
      <vt:lpstr>Ripple Effect</vt:lpstr>
      <vt:lpstr>Ripple Effect</vt:lpstr>
      <vt:lpstr>Sustainability Farming Game Level 1 Demo</vt:lpstr>
      <vt:lpstr>Sustainability Farming Game Level 1 demo</vt:lpstr>
      <vt:lpstr>Follow-Up Discussion</vt:lpstr>
      <vt:lpstr>Follow-Up Discussion</vt:lpstr>
      <vt:lpstr>Do people waste food?</vt:lpstr>
      <vt:lpstr>Food security risk</vt:lpstr>
      <vt:lpstr>How does food waste impact  sustainability &amp; hUNGER</vt:lpstr>
      <vt:lpstr>How does food waste impact  sustainability &amp; hUNGER</vt:lpstr>
      <vt:lpstr>BRAINSTORM CHALLENGES</vt:lpstr>
      <vt:lpstr>Wrap-Up</vt:lpstr>
      <vt:lpstr>Wrap-Up</vt:lpstr>
      <vt:lpstr>PowerPoint Presentation</vt:lpstr>
      <vt:lpstr>Enriching activities</vt:lpstr>
      <vt:lpstr>Enriching activities</vt:lpstr>
      <vt:lpstr>Enriching activities</vt:lpstr>
      <vt:lpstr>Enriching activities</vt:lpstr>
      <vt:lpstr>World leaders are working on solutions too</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revision>15</cp:revision>
  <cp:lastPrinted>2015-05-04T14:32:06Z</cp:lastPrinted>
  <dcterms:created xsi:type="dcterms:W3CDTF">2015-04-24T15:50:46Z</dcterms:created>
  <dcterms:modified xsi:type="dcterms:W3CDTF">2019-07-30T17:27:15Z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0x01010013BF407C36D0C747973641F1ED99020A</vt:lpwstr>
  </property>
</Properties>
</file>