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4"/>
  </p:notesMasterIdLst>
  <p:handoutMasterIdLst>
    <p:handoutMasterId r:id="rId35"/>
  </p:handoutMasterIdLst>
  <p:sldIdLst>
    <p:sldId id="256" r:id="rId5"/>
    <p:sldId id="262" r:id="rId6"/>
    <p:sldId id="289" r:id="rId7"/>
    <p:sldId id="290" r:id="rId8"/>
    <p:sldId id="277" r:id="rId9"/>
    <p:sldId id="275" r:id="rId10"/>
    <p:sldId id="291" r:id="rId11"/>
    <p:sldId id="293" r:id="rId12"/>
    <p:sldId id="259" r:id="rId13"/>
    <p:sldId id="283" r:id="rId14"/>
    <p:sldId id="294" r:id="rId15"/>
    <p:sldId id="295" r:id="rId16"/>
    <p:sldId id="281" r:id="rId17"/>
    <p:sldId id="296" r:id="rId18"/>
    <p:sldId id="307" r:id="rId19"/>
    <p:sldId id="284" r:id="rId20"/>
    <p:sldId id="308" r:id="rId21"/>
    <p:sldId id="297" r:id="rId22"/>
    <p:sldId id="305" r:id="rId23"/>
    <p:sldId id="310" r:id="rId24"/>
    <p:sldId id="288" r:id="rId25"/>
    <p:sldId id="304" r:id="rId26"/>
    <p:sldId id="287" r:id="rId27"/>
    <p:sldId id="302" r:id="rId28"/>
    <p:sldId id="298" r:id="rId29"/>
    <p:sldId id="299" r:id="rId30"/>
    <p:sldId id="300" r:id="rId31"/>
    <p:sldId id="301" r:id="rId32"/>
    <p:sldId id="309"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D8C44D4-7CA7-4DFA-9C87-642E839ED539}">
          <p14:sldIdLst>
            <p14:sldId id="256"/>
            <p14:sldId id="262"/>
            <p14:sldId id="289"/>
            <p14:sldId id="290"/>
            <p14:sldId id="277"/>
            <p14:sldId id="275"/>
            <p14:sldId id="291"/>
            <p14:sldId id="293"/>
            <p14:sldId id="259"/>
            <p14:sldId id="283"/>
            <p14:sldId id="294"/>
            <p14:sldId id="295"/>
            <p14:sldId id="281"/>
            <p14:sldId id="296"/>
            <p14:sldId id="307"/>
            <p14:sldId id="284"/>
            <p14:sldId id="308"/>
            <p14:sldId id="297"/>
            <p14:sldId id="305"/>
            <p14:sldId id="310"/>
            <p14:sldId id="288"/>
            <p14:sldId id="304"/>
            <p14:sldId id="287"/>
            <p14:sldId id="302"/>
            <p14:sldId id="298"/>
            <p14:sldId id="299"/>
            <p14:sldId id="300"/>
            <p14:sldId id="301"/>
            <p14:sldId id="30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A8BFB5-AA55-4D3B-8A48-5A25A2631C88}" v="19" dt="2019-07-30T17:33:37.2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notesViewPr>
    <p:cSldViewPr snapToGrid="0">
      <p:cViewPr>
        <p:scale>
          <a:sx n="1" d="2"/>
          <a:sy n="1" d="2"/>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ssa Matuszak" userId="S::programs_naitco.org#ext#@ui.onmicrosoft.com::82dc296d-a570-4d4c-9762-127f2bfc6475" providerId="AD" clId="Web-{C0F125F7-CC74-3AB9-99FA-6DB982CC1B58}"/>
    <pc:docChg chg="modSld">
      <pc:chgData name="Tessa Matuszak" userId="S::programs_naitco.org#ext#@ui.onmicrosoft.com::82dc296d-a570-4d4c-9762-127f2bfc6475" providerId="AD" clId="Web-{C0F125F7-CC74-3AB9-99FA-6DB982CC1B58}" dt="2019-06-13T15:41:42.890" v="5"/>
      <pc:docMkLst>
        <pc:docMk/>
      </pc:docMkLst>
      <pc:sldChg chg="modNotes">
        <pc:chgData name="Tessa Matuszak" userId="S::programs_naitco.org#ext#@ui.onmicrosoft.com::82dc296d-a570-4d4c-9762-127f2bfc6475" providerId="AD" clId="Web-{C0F125F7-CC74-3AB9-99FA-6DB982CC1B58}" dt="2019-06-13T15:41:42.890" v="5"/>
        <pc:sldMkLst>
          <pc:docMk/>
          <pc:sldMk cId="761914522" sldId="294"/>
        </pc:sldMkLst>
      </pc:sldChg>
    </pc:docChg>
  </pc:docChgLst>
  <pc:docChgLst>
    <pc:chgData name="Tessa Matuszak" userId="S::programs_naitco.org#ext#@ui.onmicrosoft.com::82dc296d-a570-4d4c-9762-127f2bfc6475" providerId="AD" clId="Web-{32B92D57-CDA2-CB3A-0684-EA468374A7E3}"/>
    <pc:docChg chg="modSld">
      <pc:chgData name="Tessa Matuszak" userId="S::programs_naitco.org#ext#@ui.onmicrosoft.com::82dc296d-a570-4d4c-9762-127f2bfc6475" providerId="AD" clId="Web-{32B92D57-CDA2-CB3A-0684-EA468374A7E3}" dt="2019-04-30T14:10:11.970" v="22" actId="20577"/>
      <pc:docMkLst>
        <pc:docMk/>
      </pc:docMkLst>
      <pc:sldChg chg="modSp">
        <pc:chgData name="Tessa Matuszak" userId="S::programs_naitco.org#ext#@ui.onmicrosoft.com::82dc296d-a570-4d4c-9762-127f2bfc6475" providerId="AD" clId="Web-{32B92D57-CDA2-CB3A-0684-EA468374A7E3}" dt="2019-04-30T14:10:08.876" v="20" actId="20577"/>
        <pc:sldMkLst>
          <pc:docMk/>
          <pc:sldMk cId="866341180" sldId="304"/>
        </pc:sldMkLst>
        <pc:spChg chg="mod">
          <ac:chgData name="Tessa Matuszak" userId="S::programs_naitco.org#ext#@ui.onmicrosoft.com::82dc296d-a570-4d4c-9762-127f2bfc6475" providerId="AD" clId="Web-{32B92D57-CDA2-CB3A-0684-EA468374A7E3}" dt="2019-04-30T14:10:08.876" v="20" actId="20577"/>
          <ac:spMkLst>
            <pc:docMk/>
            <pc:sldMk cId="866341180" sldId="304"/>
            <ac:spMk id="7" creationId="{00000000-0000-0000-0000-000000000000}"/>
          </ac:spMkLst>
        </pc:spChg>
      </pc:sldChg>
    </pc:docChg>
  </pc:docChgLst>
  <pc:docChgLst>
    <pc:chgData name="Tessa Matuszak" userId="S::programs_naitco.org#ext#@ui.onmicrosoft.com::82dc296d-a570-4d4c-9762-127f2bfc6475" providerId="AD" clId="Web-{6AC29E1D-8436-C7BA-034E-52B075F9128E}"/>
    <pc:docChg chg="modSld">
      <pc:chgData name="Tessa Matuszak" userId="S::programs_naitco.org#ext#@ui.onmicrosoft.com::82dc296d-a570-4d4c-9762-127f2bfc6475" providerId="AD" clId="Web-{6AC29E1D-8436-C7BA-034E-52B075F9128E}" dt="2019-07-28T16:55:18.606" v="21" actId="20577"/>
      <pc:docMkLst>
        <pc:docMk/>
      </pc:docMkLst>
      <pc:sldChg chg="modSp">
        <pc:chgData name="Tessa Matuszak" userId="S::programs_naitco.org#ext#@ui.onmicrosoft.com::82dc296d-a570-4d4c-9762-127f2bfc6475" providerId="AD" clId="Web-{6AC29E1D-8436-C7BA-034E-52B075F9128E}" dt="2019-07-28T16:55:18.606" v="20" actId="20577"/>
        <pc:sldMkLst>
          <pc:docMk/>
          <pc:sldMk cId="3031229010" sldId="302"/>
        </pc:sldMkLst>
        <pc:spChg chg="mod">
          <ac:chgData name="Tessa Matuszak" userId="S::programs_naitco.org#ext#@ui.onmicrosoft.com::82dc296d-a570-4d4c-9762-127f2bfc6475" providerId="AD" clId="Web-{6AC29E1D-8436-C7BA-034E-52B075F9128E}" dt="2019-07-28T16:55:18.606" v="20" actId="20577"/>
          <ac:spMkLst>
            <pc:docMk/>
            <pc:sldMk cId="3031229010" sldId="302"/>
            <ac:spMk id="3" creationId="{00000000-0000-0000-0000-000000000000}"/>
          </ac:spMkLst>
        </pc:spChg>
      </pc:sldChg>
    </pc:docChg>
  </pc:docChgLst>
  <pc:docChgLst>
    <pc:chgData name="Tessa Matuszak" userId="4a077a76-6980-4fe5-bff8-746cc8e512dd" providerId="ADAL" clId="{7CA8BFB5-AA55-4D3B-8A48-5A25A2631C88}"/>
    <pc:docChg chg="custSel modSld">
      <pc:chgData name="Tessa Matuszak" userId="4a077a76-6980-4fe5-bff8-746cc8e512dd" providerId="ADAL" clId="{7CA8BFB5-AA55-4D3B-8A48-5A25A2631C88}" dt="2019-07-30T17:33:37.270" v="23" actId="27636"/>
      <pc:docMkLst>
        <pc:docMk/>
      </pc:docMkLst>
      <pc:sldChg chg="modSp">
        <pc:chgData name="Tessa Matuszak" userId="4a077a76-6980-4fe5-bff8-746cc8e512dd" providerId="ADAL" clId="{7CA8BFB5-AA55-4D3B-8A48-5A25A2631C88}" dt="2019-07-19T14:19:11.190" v="5" actId="27636"/>
        <pc:sldMkLst>
          <pc:docMk/>
          <pc:sldMk cId="761914522" sldId="294"/>
        </pc:sldMkLst>
        <pc:spChg chg="mod">
          <ac:chgData name="Tessa Matuszak" userId="4a077a76-6980-4fe5-bff8-746cc8e512dd" providerId="ADAL" clId="{7CA8BFB5-AA55-4D3B-8A48-5A25A2631C88}" dt="2019-07-19T14:19:11.190" v="5" actId="27636"/>
          <ac:spMkLst>
            <pc:docMk/>
            <pc:sldMk cId="761914522" sldId="294"/>
            <ac:spMk id="9" creationId="{00000000-0000-0000-0000-000000000000}"/>
          </ac:spMkLst>
        </pc:spChg>
        <pc:spChg chg="mod">
          <ac:chgData name="Tessa Matuszak" userId="4a077a76-6980-4fe5-bff8-746cc8e512dd" providerId="ADAL" clId="{7CA8BFB5-AA55-4D3B-8A48-5A25A2631C88}" dt="2019-07-19T14:19:11.184" v="4" actId="27636"/>
          <ac:spMkLst>
            <pc:docMk/>
            <pc:sldMk cId="761914522" sldId="294"/>
            <ac:spMk id="11" creationId="{00000000-0000-0000-0000-000000000000}"/>
          </ac:spMkLst>
        </pc:spChg>
      </pc:sldChg>
      <pc:sldChg chg="modSp">
        <pc:chgData name="Tessa Matuszak" userId="4a077a76-6980-4fe5-bff8-746cc8e512dd" providerId="ADAL" clId="{7CA8BFB5-AA55-4D3B-8A48-5A25A2631C88}" dt="2019-07-30T17:33:37.270" v="23" actId="27636"/>
        <pc:sldMkLst>
          <pc:docMk/>
          <pc:sldMk cId="3031229010" sldId="302"/>
        </pc:sldMkLst>
        <pc:spChg chg="mod">
          <ac:chgData name="Tessa Matuszak" userId="4a077a76-6980-4fe5-bff8-746cc8e512dd" providerId="ADAL" clId="{7CA8BFB5-AA55-4D3B-8A48-5A25A2631C88}" dt="2019-07-30T17:33:37.270" v="23" actId="27636"/>
          <ac:spMkLst>
            <pc:docMk/>
            <pc:sldMk cId="3031229010" sldId="302"/>
            <ac:spMk id="3" creationId="{00000000-0000-0000-0000-000000000000}"/>
          </ac:spMkLst>
        </pc:spChg>
        <pc:picChg chg="mod">
          <ac:chgData name="Tessa Matuszak" userId="4a077a76-6980-4fe5-bff8-746cc8e512dd" providerId="ADAL" clId="{7CA8BFB5-AA55-4D3B-8A48-5A25A2631C88}" dt="2019-07-28T16:55:47.274" v="15" actId="1076"/>
          <ac:picMkLst>
            <pc:docMk/>
            <pc:sldMk cId="3031229010" sldId="302"/>
            <ac:picMk id="4" creationId="{00000000-0000-0000-0000-000000000000}"/>
          </ac:picMkLst>
        </pc:picChg>
        <pc:picChg chg="mod">
          <ac:chgData name="Tessa Matuszak" userId="4a077a76-6980-4fe5-bff8-746cc8e512dd" providerId="ADAL" clId="{7CA8BFB5-AA55-4D3B-8A48-5A25A2631C88}" dt="2019-07-28T16:55:42.164" v="14" actId="1076"/>
          <ac:picMkLst>
            <pc:docMk/>
            <pc:sldMk cId="3031229010" sldId="302"/>
            <ac:picMk id="1026" creationId="{00000000-0000-0000-0000-000000000000}"/>
          </ac:picMkLst>
        </pc:picChg>
      </pc:sldChg>
      <pc:sldChg chg="delSp modSp">
        <pc:chgData name="Tessa Matuszak" userId="4a077a76-6980-4fe5-bff8-746cc8e512dd" providerId="ADAL" clId="{7CA8BFB5-AA55-4D3B-8A48-5A25A2631C88}" dt="2019-07-19T14:19:26.543" v="8" actId="1076"/>
        <pc:sldMkLst>
          <pc:docMk/>
          <pc:sldMk cId="1247999333" sldId="308"/>
        </pc:sldMkLst>
        <pc:spChg chg="mod">
          <ac:chgData name="Tessa Matuszak" userId="4a077a76-6980-4fe5-bff8-746cc8e512dd" providerId="ADAL" clId="{7CA8BFB5-AA55-4D3B-8A48-5A25A2631C88}" dt="2019-07-19T14:19:26.543" v="8" actId="1076"/>
          <ac:spMkLst>
            <pc:docMk/>
            <pc:sldMk cId="1247999333" sldId="308"/>
            <ac:spMk id="2" creationId="{00000000-0000-0000-0000-000000000000}"/>
          </ac:spMkLst>
        </pc:spChg>
        <pc:spChg chg="del mod">
          <ac:chgData name="Tessa Matuszak" userId="4a077a76-6980-4fe5-bff8-746cc8e512dd" providerId="ADAL" clId="{7CA8BFB5-AA55-4D3B-8A48-5A25A2631C88}" dt="2019-07-19T14:18:53.967" v="2" actId="478"/>
          <ac:spMkLst>
            <pc:docMk/>
            <pc:sldMk cId="1247999333" sldId="308"/>
            <ac:spMk id="6" creationId="{00000000-0000-0000-0000-000000000000}"/>
          </ac:spMkLst>
        </pc:spChg>
        <pc:spChg chg="del">
          <ac:chgData name="Tessa Matuszak" userId="4a077a76-6980-4fe5-bff8-746cc8e512dd" providerId="ADAL" clId="{7CA8BFB5-AA55-4D3B-8A48-5A25A2631C88}" dt="2019-07-19T14:18:47.842" v="0" actId="478"/>
          <ac:spMkLst>
            <pc:docMk/>
            <pc:sldMk cId="1247999333" sldId="308"/>
            <ac:spMk id="11" creationId="{00000000-0000-0000-0000-000000000000}"/>
          </ac:spMkLst>
        </pc:spChg>
        <pc:spChg chg="del">
          <ac:chgData name="Tessa Matuszak" userId="4a077a76-6980-4fe5-bff8-746cc8e512dd" providerId="ADAL" clId="{7CA8BFB5-AA55-4D3B-8A48-5A25A2631C88}" dt="2019-07-19T14:18:47.842" v="0" actId="478"/>
          <ac:spMkLst>
            <pc:docMk/>
            <pc:sldMk cId="1247999333" sldId="308"/>
            <ac:spMk id="13" creationId="{00000000-0000-0000-0000-000000000000}"/>
          </ac:spMkLst>
        </pc:spChg>
        <pc:spChg chg="del">
          <ac:chgData name="Tessa Matuszak" userId="4a077a76-6980-4fe5-bff8-746cc8e512dd" providerId="ADAL" clId="{7CA8BFB5-AA55-4D3B-8A48-5A25A2631C88}" dt="2019-07-19T14:18:47.842" v="0" actId="478"/>
          <ac:spMkLst>
            <pc:docMk/>
            <pc:sldMk cId="1247999333" sldId="308"/>
            <ac:spMk id="14" creationId="{00000000-0000-0000-0000-000000000000}"/>
          </ac:spMkLst>
        </pc:spChg>
        <pc:spChg chg="del">
          <ac:chgData name="Tessa Matuszak" userId="4a077a76-6980-4fe5-bff8-746cc8e512dd" providerId="ADAL" clId="{7CA8BFB5-AA55-4D3B-8A48-5A25A2631C88}" dt="2019-07-19T14:18:47.842" v="0" actId="478"/>
          <ac:spMkLst>
            <pc:docMk/>
            <pc:sldMk cId="1247999333" sldId="308"/>
            <ac:spMk id="15" creationId="{00000000-0000-0000-0000-000000000000}"/>
          </ac:spMkLst>
        </pc:spChg>
        <pc:spChg chg="del">
          <ac:chgData name="Tessa Matuszak" userId="4a077a76-6980-4fe5-bff8-746cc8e512dd" providerId="ADAL" clId="{7CA8BFB5-AA55-4D3B-8A48-5A25A2631C88}" dt="2019-07-19T14:18:47.842" v="0" actId="478"/>
          <ac:spMkLst>
            <pc:docMk/>
            <pc:sldMk cId="1247999333" sldId="308"/>
            <ac:spMk id="16" creationId="{00000000-0000-0000-0000-000000000000}"/>
          </ac:spMkLst>
        </pc:spChg>
        <pc:spChg chg="del">
          <ac:chgData name="Tessa Matuszak" userId="4a077a76-6980-4fe5-bff8-746cc8e512dd" providerId="ADAL" clId="{7CA8BFB5-AA55-4D3B-8A48-5A25A2631C88}" dt="2019-07-19T14:18:47.842" v="0" actId="478"/>
          <ac:spMkLst>
            <pc:docMk/>
            <pc:sldMk cId="1247999333" sldId="308"/>
            <ac:spMk id="20" creationId="{D23E4143-07BF-4788-B3E7-B8AD33166235}"/>
          </ac:spMkLst>
        </pc:spChg>
        <pc:spChg chg="del">
          <ac:chgData name="Tessa Matuszak" userId="4a077a76-6980-4fe5-bff8-746cc8e512dd" providerId="ADAL" clId="{7CA8BFB5-AA55-4D3B-8A48-5A25A2631C88}" dt="2019-07-19T14:18:47.842" v="0" actId="478"/>
          <ac:spMkLst>
            <pc:docMk/>
            <pc:sldMk cId="1247999333" sldId="308"/>
            <ac:spMk id="21" creationId="{FD3CF5F1-9810-4A3C-9693-A5E7833366A0}"/>
          </ac:spMkLst>
        </pc:spChg>
        <pc:spChg chg="del">
          <ac:chgData name="Tessa Matuszak" userId="4a077a76-6980-4fe5-bff8-746cc8e512dd" providerId="ADAL" clId="{7CA8BFB5-AA55-4D3B-8A48-5A25A2631C88}" dt="2019-07-19T14:18:47.842" v="0" actId="478"/>
          <ac:spMkLst>
            <pc:docMk/>
            <pc:sldMk cId="1247999333" sldId="308"/>
            <ac:spMk id="22" creationId="{DB9BAF77-80EC-4595-B8B9-427A6DE970A9}"/>
          </ac:spMkLst>
        </pc:spChg>
        <pc:picChg chg="mod">
          <ac:chgData name="Tessa Matuszak" userId="4a077a76-6980-4fe5-bff8-746cc8e512dd" providerId="ADAL" clId="{7CA8BFB5-AA55-4D3B-8A48-5A25A2631C88}" dt="2019-07-19T14:19:19.882" v="7" actId="14100"/>
          <ac:picMkLst>
            <pc:docMk/>
            <pc:sldMk cId="1247999333" sldId="308"/>
            <ac:picMk id="5" creationId="{3088B850-F39E-4844-BEC9-50270C6B5CE9}"/>
          </ac:picMkLst>
        </pc:picChg>
      </pc:sldChg>
    </pc:docChg>
  </pc:docChgLst>
  <pc:docChgLst>
    <pc:chgData name="Tessa Matuszak" userId="S::programs_naitco.org#ext#@ui.onmicrosoft.com::82dc296d-a570-4d4c-9762-127f2bfc6475" providerId="AD" clId="Web-{E7447517-C1A5-5F0A-D44C-CF1159EC2CBA}"/>
    <pc:docChg chg="modSld">
      <pc:chgData name="Tessa Matuszak" userId="S::programs_naitco.org#ext#@ui.onmicrosoft.com::82dc296d-a570-4d4c-9762-127f2bfc6475" providerId="AD" clId="Web-{E7447517-C1A5-5F0A-D44C-CF1159EC2CBA}" dt="2019-07-30T17:33:10.578" v="3" actId="20577"/>
      <pc:docMkLst>
        <pc:docMk/>
      </pc:docMkLst>
      <pc:sldChg chg="modSp">
        <pc:chgData name="Tessa Matuszak" userId="S::programs_naitco.org#ext#@ui.onmicrosoft.com::82dc296d-a570-4d4c-9762-127f2bfc6475" providerId="AD" clId="Web-{E7447517-C1A5-5F0A-D44C-CF1159EC2CBA}" dt="2019-07-30T17:33:10.578" v="2" actId="20577"/>
        <pc:sldMkLst>
          <pc:docMk/>
          <pc:sldMk cId="3031229010" sldId="302"/>
        </pc:sldMkLst>
        <pc:spChg chg="mod">
          <ac:chgData name="Tessa Matuszak" userId="S::programs_naitco.org#ext#@ui.onmicrosoft.com::82dc296d-a570-4d4c-9762-127f2bfc6475" providerId="AD" clId="Web-{E7447517-C1A5-5F0A-D44C-CF1159EC2CBA}" dt="2019-07-30T17:33:10.578" v="2" actId="20577"/>
          <ac:spMkLst>
            <pc:docMk/>
            <pc:sldMk cId="3031229010" sldId="302"/>
            <ac:spMk id="3"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388"/>
          </a:xfrm>
          <a:prstGeom prst="rect">
            <a:avLst/>
          </a:prstGeom>
        </p:spPr>
        <p:txBody>
          <a:bodyPr vert="horz" lIns="94851" tIns="47425" rIns="94851" bIns="47425" rtlCol="0"/>
          <a:lstStyle>
            <a:lvl1pPr algn="l">
              <a:defRPr sz="1200"/>
            </a:lvl1pPr>
          </a:lstStyle>
          <a:p>
            <a:endParaRPr lang="en-US"/>
          </a:p>
        </p:txBody>
      </p:sp>
      <p:sp>
        <p:nvSpPr>
          <p:cNvPr id="3" name="Date Placeholder 2"/>
          <p:cNvSpPr>
            <a:spLocks noGrp="1"/>
          </p:cNvSpPr>
          <p:nvPr>
            <p:ph type="dt" sz="quarter" idx="1"/>
          </p:nvPr>
        </p:nvSpPr>
        <p:spPr>
          <a:xfrm>
            <a:off x="4142962" y="0"/>
            <a:ext cx="3170583" cy="480388"/>
          </a:xfrm>
          <a:prstGeom prst="rect">
            <a:avLst/>
          </a:prstGeom>
        </p:spPr>
        <p:txBody>
          <a:bodyPr vert="horz" lIns="94851" tIns="47425" rIns="94851" bIns="47425" rtlCol="0"/>
          <a:lstStyle>
            <a:lvl1pPr algn="r">
              <a:defRPr sz="1200"/>
            </a:lvl1pPr>
          </a:lstStyle>
          <a:p>
            <a:fld id="{EA767BC8-E1F0-4EEB-BD3C-1AA5201B6D9B}" type="datetimeFigureOut">
              <a:rPr lang="en-US" smtClean="0"/>
              <a:t>7/30/2019</a:t>
            </a:fld>
            <a:endParaRPr lang="en-US"/>
          </a:p>
        </p:txBody>
      </p:sp>
      <p:sp>
        <p:nvSpPr>
          <p:cNvPr id="4" name="Footer Placeholder 3"/>
          <p:cNvSpPr>
            <a:spLocks noGrp="1"/>
          </p:cNvSpPr>
          <p:nvPr>
            <p:ph type="ftr" sz="quarter" idx="2"/>
          </p:nvPr>
        </p:nvSpPr>
        <p:spPr>
          <a:xfrm>
            <a:off x="0" y="9119173"/>
            <a:ext cx="3170583" cy="480388"/>
          </a:xfrm>
          <a:prstGeom prst="rect">
            <a:avLst/>
          </a:prstGeom>
        </p:spPr>
        <p:txBody>
          <a:bodyPr vert="horz" lIns="94851" tIns="47425" rIns="94851" bIns="47425" rtlCol="0" anchor="b"/>
          <a:lstStyle>
            <a:lvl1pPr algn="l">
              <a:defRPr sz="1200"/>
            </a:lvl1pPr>
          </a:lstStyle>
          <a:p>
            <a:endParaRPr lang="en-US"/>
          </a:p>
        </p:txBody>
      </p:sp>
      <p:sp>
        <p:nvSpPr>
          <p:cNvPr id="5" name="Slide Number Placeholder 4"/>
          <p:cNvSpPr>
            <a:spLocks noGrp="1"/>
          </p:cNvSpPr>
          <p:nvPr>
            <p:ph type="sldNum" sz="quarter" idx="3"/>
          </p:nvPr>
        </p:nvSpPr>
        <p:spPr>
          <a:xfrm>
            <a:off x="4142962" y="9119173"/>
            <a:ext cx="3170583" cy="480388"/>
          </a:xfrm>
          <a:prstGeom prst="rect">
            <a:avLst/>
          </a:prstGeom>
        </p:spPr>
        <p:txBody>
          <a:bodyPr vert="horz" lIns="94851" tIns="47425" rIns="94851" bIns="47425" rtlCol="0" anchor="b"/>
          <a:lstStyle>
            <a:lvl1pPr algn="r">
              <a:defRPr sz="1200"/>
            </a:lvl1pPr>
          </a:lstStyle>
          <a:p>
            <a:fld id="{C47FE894-062E-4AF6-BA0B-536A9B2F7558}" type="slidenum">
              <a:rPr lang="en-US" smtClean="0"/>
              <a:t>‹#›</a:t>
            </a:fld>
            <a:endParaRPr lang="en-US"/>
          </a:p>
        </p:txBody>
      </p:sp>
    </p:spTree>
    <p:extLst>
      <p:ext uri="{BB962C8B-B14F-4D97-AF65-F5344CB8AC3E}">
        <p14:creationId xmlns:p14="http://schemas.microsoft.com/office/powerpoint/2010/main" val="2260251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53" tIns="48327" rIns="96653" bIns="48327" rtlCol="0"/>
          <a:lstStyle>
            <a:lvl1pPr algn="r">
              <a:defRPr sz="1200"/>
            </a:lvl1pPr>
          </a:lstStyle>
          <a:p>
            <a:fld id="{11A569AE-D65C-40AE-A70D-A7C8348D7386}" type="datetimeFigureOut">
              <a:rPr lang="en-US" smtClean="0"/>
              <a:t>7/30/2019</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3" tIns="48327" rIns="96653" bIns="48327" rtlCol="0" anchor="b"/>
          <a:lstStyle>
            <a:lvl1pPr algn="r">
              <a:defRPr sz="1200"/>
            </a:lvl1pPr>
          </a:lstStyle>
          <a:p>
            <a:fld id="{295A59FA-31FD-415D-91B3-8D46453FB69B}" type="slidenum">
              <a:rPr lang="en-US" smtClean="0"/>
              <a:t>‹#›</a:t>
            </a:fld>
            <a:endParaRPr lang="en-US"/>
          </a:p>
        </p:txBody>
      </p:sp>
    </p:spTree>
    <p:extLst>
      <p:ext uri="{BB962C8B-B14F-4D97-AF65-F5344CB8AC3E}">
        <p14:creationId xmlns:p14="http://schemas.microsoft.com/office/powerpoint/2010/main" val="4079449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youtu.be/chdtdWEV-0s"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xtension.umn.edu/insects"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eorganic.info/sites/eorganic.info/files/u118/weedy-sweet-corn.jpg" TargetMode="External"/><Relationship Id="rId5" Type="http://schemas.openxmlformats.org/officeDocument/2006/relationships/hyperlink" Target="http://www.ctahr.hawaii.edu/noni/images/pestsDiseases/rootknot-noni-2-webize.JPG" TargetMode="External"/><Relationship Id="rId4" Type="http://schemas.openxmlformats.org/officeDocument/2006/relationships/hyperlink" Target="http://erec.ifas.ufl.edu/plant_pathology_guidelines/module_03.shtml"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youtu.be/bLQ5QWN0NI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agclassroom.org/teacher/matrix/resources.cfm?rid=462&amp;search_term_cr=feeding%20the%20world"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youtu.be/chdtdWEV-0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400550"/>
            <a:ext cx="5852160" cy="4320540"/>
          </a:xfrm>
        </p:spPr>
        <p:txBody>
          <a:bodyPr/>
          <a:lstStyle/>
          <a:p>
            <a:r>
              <a:rPr lang="en-US" sz="1000" b="1" kern="1200">
                <a:solidFill>
                  <a:schemeClr val="tx1"/>
                </a:solidFill>
                <a:effectLst/>
                <a:latin typeface="+mn-lt"/>
                <a:ea typeface="+mn-ea"/>
                <a:cs typeface="+mn-cs"/>
              </a:rPr>
              <a:t>Time</a:t>
            </a:r>
            <a:endParaRPr lang="en-US" sz="1000" kern="1200">
              <a:solidFill>
                <a:schemeClr val="tx1"/>
              </a:solidFill>
              <a:effectLst/>
              <a:latin typeface="+mn-lt"/>
              <a:ea typeface="+mn-ea"/>
              <a:cs typeface="+mn-cs"/>
            </a:endParaRPr>
          </a:p>
          <a:p>
            <a:r>
              <a:rPr lang="en-US" sz="1000" kern="1200">
                <a:solidFill>
                  <a:schemeClr val="tx1"/>
                </a:solidFill>
                <a:effectLst/>
                <a:latin typeface="+mn-lt"/>
                <a:ea typeface="+mn-ea"/>
                <a:cs typeface="+mn-cs"/>
              </a:rPr>
              <a:t>45 minutes</a:t>
            </a:r>
          </a:p>
          <a:p>
            <a:r>
              <a:rPr lang="en-US" sz="1000" kern="1200">
                <a:solidFill>
                  <a:schemeClr val="tx1"/>
                </a:solidFill>
                <a:effectLst/>
                <a:latin typeface="+mn-lt"/>
                <a:ea typeface="+mn-ea"/>
                <a:cs typeface="+mn-cs"/>
              </a:rPr>
              <a:t> </a:t>
            </a:r>
          </a:p>
          <a:p>
            <a:r>
              <a:rPr lang="en-US" sz="1000" b="1" kern="1200">
                <a:solidFill>
                  <a:schemeClr val="tx1"/>
                </a:solidFill>
                <a:effectLst/>
                <a:latin typeface="+mn-lt"/>
                <a:ea typeface="+mn-ea"/>
                <a:cs typeface="+mn-cs"/>
              </a:rPr>
              <a:t>Activity Expectations</a:t>
            </a:r>
            <a:endParaRPr lang="en-US" sz="1000" kern="1200">
              <a:solidFill>
                <a:schemeClr val="tx1"/>
              </a:solidFill>
              <a:effectLst/>
              <a:latin typeface="+mn-lt"/>
              <a:ea typeface="+mn-ea"/>
              <a:cs typeface="+mn-cs"/>
            </a:endParaRPr>
          </a:p>
          <a:p>
            <a:r>
              <a:rPr lang="en-US" sz="1000" kern="1200">
                <a:solidFill>
                  <a:schemeClr val="tx1"/>
                </a:solidFill>
                <a:effectLst/>
                <a:latin typeface="+mn-lt"/>
                <a:ea typeface="+mn-ea"/>
                <a:cs typeface="+mn-cs"/>
              </a:rPr>
              <a:t>Students will be able to:</a:t>
            </a:r>
          </a:p>
          <a:p>
            <a:pPr marL="171450" lvl="0" indent="-171450">
              <a:buFont typeface="Arial" panose="020B0604020202020204" pitchFamily="34" charset="0"/>
              <a:buChar char="•"/>
            </a:pPr>
            <a:r>
              <a:rPr lang="en-US" sz="1000" kern="1200">
                <a:solidFill>
                  <a:schemeClr val="tx1"/>
                </a:solidFill>
                <a:effectLst/>
                <a:latin typeface="+mn-lt"/>
                <a:ea typeface="+mn-ea"/>
                <a:cs typeface="+mn-cs"/>
              </a:rPr>
              <a:t>Identify nitrogen, potassium and phosphorus as primary soil nutrients necessary in the production of abundant and healthy foods;</a:t>
            </a:r>
          </a:p>
          <a:p>
            <a:pPr marL="171450" lvl="0" indent="-171450">
              <a:buFont typeface="Arial" panose="020B0604020202020204" pitchFamily="34" charset="0"/>
              <a:buChar char="•"/>
            </a:pPr>
            <a:r>
              <a:rPr lang="en-US" sz="1000" kern="1200">
                <a:solidFill>
                  <a:schemeClr val="tx1"/>
                </a:solidFill>
                <a:effectLst/>
                <a:latin typeface="+mn-lt"/>
                <a:ea typeface="+mn-ea"/>
                <a:cs typeface="+mn-cs"/>
              </a:rPr>
              <a:t>Describe various methods of replenishing soil nutrients that have been depleted by plant growth;</a:t>
            </a:r>
          </a:p>
          <a:p>
            <a:pPr marL="171450" lvl="0" indent="-171450">
              <a:buFont typeface="Arial" panose="020B0604020202020204" pitchFamily="34" charset="0"/>
              <a:buChar char="•"/>
            </a:pPr>
            <a:r>
              <a:rPr lang="en-US" sz="1000" kern="1200">
                <a:solidFill>
                  <a:schemeClr val="tx1"/>
                </a:solidFill>
                <a:effectLst/>
                <a:latin typeface="+mn-lt"/>
                <a:ea typeface="+mn-ea"/>
                <a:cs typeface="+mn-cs"/>
              </a:rPr>
              <a:t>Discover how overall plant health impacts a plant’s ability to resist disease and pests;</a:t>
            </a:r>
          </a:p>
          <a:p>
            <a:pPr marL="171450" lvl="0" indent="-171450">
              <a:buFont typeface="Arial" panose="020B0604020202020204" pitchFamily="34" charset="0"/>
              <a:buChar char="•"/>
            </a:pPr>
            <a:r>
              <a:rPr lang="en-US" sz="1000" kern="1200">
                <a:solidFill>
                  <a:schemeClr val="tx1"/>
                </a:solidFill>
                <a:effectLst/>
                <a:latin typeface="+mn-lt"/>
                <a:ea typeface="+mn-ea"/>
                <a:cs typeface="+mn-cs"/>
              </a:rPr>
              <a:t>Describe the 4R Nutrient Stewardship System; and</a:t>
            </a:r>
          </a:p>
          <a:p>
            <a:pPr marL="171450" lvl="0" indent="-171450">
              <a:buFont typeface="Arial" panose="020B0604020202020204" pitchFamily="34" charset="0"/>
              <a:buChar char="•"/>
            </a:pPr>
            <a:r>
              <a:rPr lang="en-US" sz="1000" kern="1200">
                <a:solidFill>
                  <a:schemeClr val="tx1"/>
                </a:solidFill>
                <a:effectLst/>
                <a:latin typeface="+mn-lt"/>
                <a:ea typeface="+mn-ea"/>
                <a:cs typeface="+mn-cs"/>
              </a:rPr>
              <a:t>Describe what best management practices are in agriculture.</a:t>
            </a:r>
          </a:p>
          <a:p>
            <a:r>
              <a:rPr lang="en-US" sz="1000" kern="1200">
                <a:solidFill>
                  <a:schemeClr val="tx1"/>
                </a:solidFill>
                <a:effectLst/>
                <a:latin typeface="+mn-lt"/>
                <a:ea typeface="+mn-ea"/>
                <a:cs typeface="+mn-cs"/>
              </a:rPr>
              <a:t> </a:t>
            </a:r>
          </a:p>
          <a:p>
            <a:r>
              <a:rPr lang="en-US" sz="1000" b="1" kern="1200">
                <a:solidFill>
                  <a:schemeClr val="tx1"/>
                </a:solidFill>
                <a:effectLst/>
                <a:latin typeface="+mn-lt"/>
                <a:ea typeface="+mn-ea"/>
                <a:cs typeface="+mn-cs"/>
              </a:rPr>
              <a:t>Materials</a:t>
            </a:r>
            <a:endParaRPr lang="en-US" sz="1000" kern="120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a:solidFill>
                  <a:schemeClr val="tx1"/>
                </a:solidFill>
                <a:effectLst/>
                <a:latin typeface="+mn-lt"/>
                <a:ea typeface="+mn-ea"/>
                <a:cs typeface="+mn-cs"/>
              </a:rPr>
              <a:t>1 clear drinking glass with 8 equidistant marks (glass or plastic, use a grease pencil or dry-erase marker to add the marks)</a:t>
            </a:r>
          </a:p>
          <a:p>
            <a:pPr marL="171450" lvl="0" indent="-171450">
              <a:buFont typeface="Arial" panose="020B0604020202020204" pitchFamily="34" charset="0"/>
              <a:buChar char="•"/>
            </a:pPr>
            <a:r>
              <a:rPr lang="en-US" sz="1000" kern="1200">
                <a:solidFill>
                  <a:schemeClr val="tx1"/>
                </a:solidFill>
                <a:effectLst/>
                <a:latin typeface="+mn-lt"/>
                <a:ea typeface="+mn-ea"/>
                <a:cs typeface="+mn-cs"/>
              </a:rPr>
              <a:t>Water</a:t>
            </a:r>
          </a:p>
          <a:p>
            <a:pPr marL="171450" lvl="0" indent="-171450">
              <a:buFont typeface="Arial" panose="020B0604020202020204" pitchFamily="34" charset="0"/>
              <a:buChar char="•"/>
            </a:pPr>
            <a:r>
              <a:rPr lang="en-US" sz="1000" kern="1200">
                <a:solidFill>
                  <a:schemeClr val="tx1"/>
                </a:solidFill>
                <a:effectLst/>
                <a:latin typeface="+mn-lt"/>
                <a:ea typeface="+mn-ea"/>
                <a:cs typeface="+mn-cs"/>
              </a:rPr>
              <a:t>Drinking straw</a:t>
            </a:r>
          </a:p>
          <a:p>
            <a:pPr marL="171450" lvl="0" indent="-171450">
              <a:buFont typeface="Arial" panose="020B0604020202020204" pitchFamily="34" charset="0"/>
              <a:buChar char="•"/>
            </a:pPr>
            <a:r>
              <a:rPr lang="en-US" sz="1000" i="1" u="sng"/>
              <a:t>Plant Health</a:t>
            </a:r>
            <a:r>
              <a:rPr lang="en-US" sz="1000" kern="1200">
                <a:solidFill>
                  <a:schemeClr val="tx1"/>
                </a:solidFill>
                <a:effectLst/>
                <a:latin typeface="+mn-lt"/>
                <a:ea typeface="+mn-ea"/>
                <a:cs typeface="+mn-cs"/>
              </a:rPr>
              <a:t> video (</a:t>
            </a:r>
            <a:r>
              <a:rPr lang="en-US" sz="1000" u="sng" kern="1200">
                <a:solidFill>
                  <a:schemeClr val="tx1"/>
                </a:solidFill>
                <a:effectLst/>
                <a:latin typeface="+mn-lt"/>
                <a:ea typeface="+mn-ea"/>
                <a:cs typeface="+mn-cs"/>
                <a:hlinkClick r:id="rId3"/>
              </a:rPr>
              <a:t>https://youtu.be/chdtdWEV-0s</a:t>
            </a:r>
            <a:r>
              <a:rPr lang="en-US" sz="10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000" i="1" kern="1200">
                <a:solidFill>
                  <a:schemeClr val="tx1"/>
                </a:solidFill>
                <a:effectLst/>
                <a:latin typeface="+mn-lt"/>
                <a:ea typeface="+mn-ea"/>
                <a:cs typeface="+mn-cs"/>
              </a:rPr>
              <a:t>Plant Health</a:t>
            </a:r>
            <a:r>
              <a:rPr lang="en-US" sz="1000" kern="1200">
                <a:solidFill>
                  <a:schemeClr val="tx1"/>
                </a:solidFill>
                <a:effectLst/>
                <a:latin typeface="+mn-lt"/>
                <a:ea typeface="+mn-ea"/>
                <a:cs typeface="+mn-cs"/>
              </a:rPr>
              <a:t> PowerPoint</a:t>
            </a:r>
          </a:p>
          <a:p>
            <a:pPr marL="171450" lvl="0" indent="-171450">
              <a:buFont typeface="Arial" panose="020B0604020202020204" pitchFamily="34" charset="0"/>
              <a:buChar char="•"/>
            </a:pPr>
            <a:r>
              <a:rPr lang="en-US" sz="1000" i="1" kern="1200">
                <a:solidFill>
                  <a:schemeClr val="tx1"/>
                </a:solidFill>
                <a:effectLst/>
                <a:latin typeface="+mn-lt"/>
                <a:ea typeface="+mn-ea"/>
                <a:cs typeface="+mn-cs"/>
              </a:rPr>
              <a:t>Sustainability Farming Game</a:t>
            </a:r>
            <a:r>
              <a:rPr lang="en-US" sz="1000" kern="1200">
                <a:solidFill>
                  <a:schemeClr val="tx1"/>
                </a:solidFill>
                <a:effectLst/>
                <a:latin typeface="+mn-lt"/>
                <a:ea typeface="+mn-ea"/>
                <a:cs typeface="+mn-cs"/>
              </a:rPr>
              <a:t> Level 2 Nutrients</a:t>
            </a:r>
          </a:p>
          <a:p>
            <a:pPr marL="171450" lvl="0" indent="-171450">
              <a:buFont typeface="Arial" panose="020B0604020202020204" pitchFamily="34" charset="0"/>
              <a:buChar char="•"/>
            </a:pPr>
            <a:r>
              <a:rPr lang="en-US" sz="1000" kern="1200">
                <a:solidFill>
                  <a:schemeClr val="tx1"/>
                </a:solidFill>
                <a:effectLst/>
                <a:latin typeface="+mn-lt"/>
                <a:ea typeface="+mn-ea"/>
                <a:cs typeface="+mn-cs"/>
              </a:rPr>
              <a:t>Computer or tablet device for each student</a:t>
            </a:r>
          </a:p>
          <a:p>
            <a:pPr marL="171450" lvl="0" indent="-171450">
              <a:buFont typeface="Arial" panose="020B0604020202020204" pitchFamily="34" charset="0"/>
              <a:buChar char="•"/>
            </a:pPr>
            <a:r>
              <a:rPr lang="en-US" sz="1000" kern="1200">
                <a:solidFill>
                  <a:schemeClr val="tx1"/>
                </a:solidFill>
                <a:effectLst/>
                <a:latin typeface="+mn-lt"/>
                <a:ea typeface="+mn-ea"/>
                <a:cs typeface="+mn-cs"/>
              </a:rPr>
              <a:t>Optional:</a:t>
            </a:r>
            <a:r>
              <a:rPr lang="en-US" sz="1000" i="1" kern="1200">
                <a:solidFill>
                  <a:schemeClr val="tx1"/>
                </a:solidFill>
                <a:effectLst/>
                <a:latin typeface="+mn-lt"/>
                <a:ea typeface="+mn-ea"/>
                <a:cs typeface="+mn-cs"/>
              </a:rPr>
              <a:t> Glossary of Key Terms</a:t>
            </a:r>
            <a:endParaRPr lang="en-US" sz="1000" kern="120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a:solidFill>
                  <a:schemeClr val="tx1"/>
                </a:solidFill>
                <a:effectLst/>
                <a:latin typeface="+mn-lt"/>
                <a:ea typeface="+mn-ea"/>
                <a:cs typeface="+mn-cs"/>
              </a:rPr>
              <a:t>Optional: </a:t>
            </a:r>
            <a:r>
              <a:rPr lang="en-US" sz="1000" i="1" kern="1200">
                <a:solidFill>
                  <a:schemeClr val="tx1"/>
                </a:solidFill>
                <a:effectLst/>
                <a:latin typeface="+mn-lt"/>
                <a:ea typeface="+mn-ea"/>
                <a:cs typeface="+mn-cs"/>
              </a:rPr>
              <a:t>Student Handout 2-4: Agriculture Terminology—Word Search, Crossword Puzzle, Matching Activity</a:t>
            </a:r>
            <a:endParaRPr lang="en-US" sz="1000" kern="120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a:solidFill>
                  <a:schemeClr val="tx1"/>
                </a:solidFill>
                <a:effectLst/>
                <a:latin typeface="+mn-lt"/>
                <a:ea typeface="+mn-ea"/>
                <a:cs typeface="+mn-cs"/>
              </a:rPr>
              <a:t>Optional: </a:t>
            </a:r>
            <a:r>
              <a:rPr lang="en-US" sz="1000" i="1" kern="1200">
                <a:solidFill>
                  <a:schemeClr val="tx1"/>
                </a:solidFill>
                <a:effectLst/>
                <a:latin typeface="+mn-lt"/>
                <a:ea typeface="+mn-ea"/>
                <a:cs typeface="+mn-cs"/>
              </a:rPr>
              <a:t>Student Handout 5: Case Study—Pests and Disease</a:t>
            </a:r>
            <a:endParaRPr lang="en-US" sz="1000" kern="1200">
              <a:solidFill>
                <a:schemeClr val="tx1"/>
              </a:solidFill>
              <a:effectLst/>
              <a:latin typeface="+mn-lt"/>
              <a:ea typeface="+mn-ea"/>
              <a:cs typeface="+mn-cs"/>
            </a:endParaRPr>
          </a:p>
          <a:p>
            <a:r>
              <a:rPr lang="en-US" sz="1000" b="1" kern="1200">
                <a:solidFill>
                  <a:schemeClr val="tx1"/>
                </a:solidFill>
                <a:effectLst/>
                <a:latin typeface="+mn-lt"/>
                <a:ea typeface="+mn-ea"/>
                <a:cs typeface="+mn-cs"/>
              </a:rPr>
              <a:t>Key Terms</a:t>
            </a:r>
            <a:endParaRPr lang="en-US" sz="1000" kern="1200">
              <a:solidFill>
                <a:schemeClr val="tx1"/>
              </a:solidFill>
              <a:effectLst/>
              <a:latin typeface="+mn-lt"/>
              <a:ea typeface="+mn-ea"/>
              <a:cs typeface="+mn-cs"/>
            </a:endParaRPr>
          </a:p>
          <a:p>
            <a:r>
              <a:rPr lang="en-US" sz="1000" kern="1200">
                <a:solidFill>
                  <a:schemeClr val="tx1"/>
                </a:solidFill>
                <a:effectLst/>
                <a:latin typeface="+mn-lt"/>
                <a:ea typeface="+mn-ea"/>
                <a:cs typeface="+mn-cs"/>
              </a:rPr>
              <a:t>Nutrients, Fertilizer, Organic Material, Best Management Practices, 4R Nutrient Stewardship System</a:t>
            </a:r>
          </a:p>
        </p:txBody>
      </p:sp>
      <p:sp>
        <p:nvSpPr>
          <p:cNvPr id="4" name="Slide Number Placeholder 3"/>
          <p:cNvSpPr>
            <a:spLocks noGrp="1"/>
          </p:cNvSpPr>
          <p:nvPr>
            <p:ph type="sldNum" sz="quarter" idx="10"/>
          </p:nvPr>
        </p:nvSpPr>
        <p:spPr/>
        <p:txBody>
          <a:bodyPr/>
          <a:lstStyle/>
          <a:p>
            <a:fld id="{295A59FA-31FD-415D-91B3-8D46453FB69B}" type="slidenum">
              <a:rPr lang="en-US" smtClean="0"/>
              <a:t>1</a:t>
            </a:fld>
            <a:endParaRPr lang="en-US"/>
          </a:p>
        </p:txBody>
      </p:sp>
    </p:spTree>
    <p:extLst>
      <p:ext uri="{BB962C8B-B14F-4D97-AF65-F5344CB8AC3E}">
        <p14:creationId xmlns:p14="http://schemas.microsoft.com/office/powerpoint/2010/main" val="934563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Ask students to picture two individuals. One eats a balanced diet, exercises and has overall good health. The other does not consume a healthy diet and is much less healthy. If both of these individuals were exposed to the same contagious illness, which one is more likely to get sick? </a:t>
            </a:r>
            <a:r>
              <a:rPr lang="en-US" sz="1200" i="1" kern="1200">
                <a:solidFill>
                  <a:schemeClr val="tx1"/>
                </a:solidFill>
                <a:effectLst/>
                <a:latin typeface="+mn-lt"/>
                <a:ea typeface="+mn-ea"/>
                <a:cs typeface="+mn-cs"/>
              </a:rPr>
              <a:t>(The less-healthy individual.)</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i="1" kern="120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i="1" kern="1200">
                <a:solidFill>
                  <a:schemeClr val="tx1"/>
                </a:solidFill>
                <a:effectLst/>
                <a:latin typeface="+mn-lt"/>
                <a:ea typeface="+mn-ea"/>
                <a:cs typeface="+mn-cs"/>
              </a:rPr>
              <a:t>Image attribution: http://</a:t>
            </a:r>
            <a:r>
              <a:rPr lang="en-US" sz="1200" i="1" kern="1200" err="1">
                <a:solidFill>
                  <a:schemeClr val="tx1"/>
                </a:solidFill>
                <a:effectLst/>
                <a:latin typeface="+mn-lt"/>
                <a:ea typeface="+mn-ea"/>
                <a:cs typeface="+mn-cs"/>
              </a:rPr>
              <a:t>cliparts.co</a:t>
            </a:r>
            <a:r>
              <a:rPr lang="en-US" sz="1200" i="1" kern="1200">
                <a:solidFill>
                  <a:schemeClr val="tx1"/>
                </a:solidFill>
                <a:effectLst/>
                <a:latin typeface="+mn-lt"/>
                <a:ea typeface="+mn-ea"/>
                <a:cs typeface="+mn-cs"/>
              </a:rPr>
              <a:t>/clipart/2726141</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95A59FA-31FD-415D-91B3-8D46453FB69B}" type="slidenum">
              <a:rPr lang="en-US" smtClean="0"/>
              <a:t>10</a:t>
            </a:fld>
            <a:endParaRPr lang="en-US"/>
          </a:p>
        </p:txBody>
      </p:sp>
    </p:spTree>
    <p:extLst>
      <p:ext uri="{BB962C8B-B14F-4D97-AF65-F5344CB8AC3E}">
        <p14:creationId xmlns:p14="http://schemas.microsoft.com/office/powerpoint/2010/main" val="983374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buFont typeface="Arial" charset="0"/>
              <a:buChar char="•"/>
            </a:pPr>
            <a:r>
              <a:rPr lang="en-US" sz="1200" kern="1200">
                <a:solidFill>
                  <a:schemeClr val="tx1"/>
                </a:solidFill>
                <a:effectLst/>
                <a:latin typeface="+mn-lt"/>
                <a:ea typeface="+mn-ea"/>
                <a:cs typeface="+mn-cs"/>
              </a:rPr>
              <a:t>Explain that plants can also exhibit varying levels of overall health. Optimal plant health begins with proper nutrients. For plants, most nutrients are absorbed through the soil. Many nutrients are essential in photosynthesis, the process  plants use to make their food. Kind of like cooking a balanced, healthy meal requires ingredients from all the food groups, plants need a balanced variety of nutrients in the soil in order to be healthy. Ask, “What can make a plant sick or destroy a plant?” Allow students to offer answers, then provide the following:</a:t>
            </a:r>
          </a:p>
          <a:p>
            <a:pPr marL="628650" lvl="1" indent="-171450" rtl="0">
              <a:buFont typeface="Arial" charset="0"/>
              <a:buChar char="•"/>
            </a:pPr>
            <a:r>
              <a:rPr lang="en-US" sz="1200" kern="1200">
                <a:solidFill>
                  <a:schemeClr val="tx1"/>
                </a:solidFill>
                <a:effectLst/>
                <a:latin typeface="+mn-lt"/>
                <a:ea typeface="+mn-ea"/>
                <a:cs typeface="+mn-cs"/>
              </a:rPr>
              <a:t>Insects</a:t>
            </a:r>
          </a:p>
          <a:p>
            <a:pPr marL="628650" lvl="1" indent="-171450" rtl="0">
              <a:buFont typeface="Arial" charset="0"/>
              <a:buChar char="•"/>
            </a:pPr>
            <a:r>
              <a:rPr lang="en-US" sz="1200" kern="1200">
                <a:solidFill>
                  <a:schemeClr val="tx1"/>
                </a:solidFill>
                <a:effectLst/>
                <a:latin typeface="+mn-lt"/>
                <a:ea typeface="+mn-ea"/>
                <a:cs typeface="+mn-cs"/>
              </a:rPr>
              <a:t>Diseases</a:t>
            </a:r>
          </a:p>
          <a:p>
            <a:pPr marL="628650" lvl="1" indent="-171450" rtl="0">
              <a:buFont typeface="Arial" charset="0"/>
              <a:buChar char="•"/>
            </a:pPr>
            <a:r>
              <a:rPr lang="en-US" sz="1200" kern="1200">
                <a:solidFill>
                  <a:schemeClr val="tx1"/>
                </a:solidFill>
                <a:effectLst/>
                <a:latin typeface="+mn-lt"/>
                <a:ea typeface="+mn-ea"/>
                <a:cs typeface="+mn-cs"/>
              </a:rPr>
              <a:t>Nutrient deficiencies</a:t>
            </a:r>
          </a:p>
          <a:p>
            <a:pPr marL="628650" lvl="1" indent="-171450" rtl="0">
              <a:buFont typeface="Arial" charset="0"/>
              <a:buChar char="•"/>
            </a:pPr>
            <a:r>
              <a:rPr lang="en-US" sz="1200" kern="1200">
                <a:solidFill>
                  <a:schemeClr val="tx1"/>
                </a:solidFill>
                <a:effectLst/>
                <a:latin typeface="+mn-lt"/>
                <a:ea typeface="+mn-ea"/>
                <a:cs typeface="+mn-cs"/>
              </a:rPr>
              <a:t>Weed infestation</a:t>
            </a:r>
          </a:p>
          <a:p>
            <a:pPr marL="628650" lvl="1" indent="-171450" rtl="0">
              <a:buFont typeface="Courier New" charset="0"/>
              <a:buChar char="o"/>
            </a:pPr>
            <a:endParaRPr lang="en-US" sz="1200" kern="1200">
              <a:solidFill>
                <a:schemeClr val="tx1"/>
              </a:solidFill>
              <a:effectLst/>
              <a:latin typeface="+mn-lt"/>
              <a:ea typeface="+mn-ea"/>
              <a:cs typeface="+mn-cs"/>
            </a:endParaRPr>
          </a:p>
          <a:p>
            <a:pPr marL="0" lvl="0" indent="0" rtl="0">
              <a:buFont typeface="Courier New" charset="0"/>
              <a:buNone/>
            </a:pPr>
            <a:r>
              <a:rPr lang="en-US" sz="1200" kern="1200">
                <a:solidFill>
                  <a:schemeClr val="tx1"/>
                </a:solidFill>
                <a:effectLst/>
                <a:latin typeface="+mn-lt"/>
                <a:ea typeface="+mn-ea"/>
                <a:cs typeface="+mn-cs"/>
              </a:rPr>
              <a:t>Image attributions:</a:t>
            </a:r>
          </a:p>
          <a:p>
            <a:pPr marL="171450" indent="-171450">
              <a:buFont typeface="Arial" charset="0"/>
              <a:buChar char="•"/>
            </a:pPr>
            <a:r>
              <a:rPr lang="en-US">
                <a:hlinkClick r:id="rId3"/>
              </a:rPr>
              <a:t>https://extension.umn.edu/insects</a:t>
            </a:r>
            <a:r>
              <a:rPr lang="en-US"/>
              <a:t> </a:t>
            </a:r>
            <a:endParaRPr lang="en-US" sz="1200" kern="1200">
              <a:solidFill>
                <a:schemeClr val="tx1"/>
              </a:solidFill>
              <a:effectLst/>
              <a:latin typeface="+mn-lt"/>
              <a:cs typeface="Calibri"/>
            </a:endParaRPr>
          </a:p>
          <a:p>
            <a:pPr marL="171450" lvl="0" indent="-171450" rtl="0">
              <a:buFont typeface="Arial" charset="0"/>
              <a:buChar char="•"/>
            </a:pPr>
            <a:r>
              <a:rPr lang="en-US" sz="1200" kern="1200">
                <a:solidFill>
                  <a:schemeClr val="tx1"/>
                </a:solidFill>
                <a:effectLst/>
                <a:latin typeface="+mn-lt"/>
                <a:ea typeface="+mn-ea"/>
                <a:cs typeface="+mn-cs"/>
                <a:hlinkClick r:id="rId4"/>
              </a:rPr>
              <a:t>http://erec.ifas.ufl.edu/plant_pathology_guidelines/module_03.shtml</a:t>
            </a:r>
            <a:r>
              <a:rPr lang="en-US" sz="1200" kern="1200">
                <a:solidFill>
                  <a:schemeClr val="tx1"/>
                </a:solidFill>
                <a:effectLst/>
                <a:latin typeface="+mn-lt"/>
                <a:ea typeface="+mn-ea"/>
                <a:cs typeface="+mn-cs"/>
              </a:rPr>
              <a:t> </a:t>
            </a:r>
          </a:p>
          <a:p>
            <a:pPr marL="171450" lvl="0" indent="-171450" rtl="0">
              <a:buFont typeface="Arial" charset="0"/>
              <a:buChar char="•"/>
            </a:pPr>
            <a:r>
              <a:rPr lang="en-US" sz="1200" kern="1200">
                <a:solidFill>
                  <a:schemeClr val="tx1"/>
                </a:solidFill>
                <a:effectLst/>
                <a:latin typeface="+mn-lt"/>
                <a:ea typeface="+mn-ea"/>
                <a:cs typeface="+mn-cs"/>
                <a:hlinkClick r:id="rId5"/>
              </a:rPr>
              <a:t>http://www.ctahr.hawaii.edu/noni/images/pestsDiseases/rootknot-noni-2-webize.JPG</a:t>
            </a:r>
            <a:r>
              <a:rPr lang="en-US" sz="1200" kern="1200">
                <a:solidFill>
                  <a:schemeClr val="tx1"/>
                </a:solidFill>
                <a:effectLst/>
                <a:latin typeface="+mn-lt"/>
                <a:ea typeface="+mn-ea"/>
                <a:cs typeface="+mn-cs"/>
              </a:rPr>
              <a:t> </a:t>
            </a:r>
          </a:p>
          <a:p>
            <a:pPr marL="171450" lvl="0" indent="-171450" rtl="0">
              <a:buFont typeface="Arial" charset="0"/>
              <a:buChar char="•"/>
            </a:pPr>
            <a:r>
              <a:rPr lang="en-US" sz="1200" kern="1200">
                <a:solidFill>
                  <a:schemeClr val="tx1"/>
                </a:solidFill>
                <a:effectLst/>
                <a:latin typeface="+mn-lt"/>
                <a:ea typeface="+mn-ea"/>
                <a:cs typeface="+mn-cs"/>
                <a:hlinkClick r:id="rId6"/>
              </a:rPr>
              <a:t>http://eorganic.info/sites/eorganic.info/files/u118/weedy-sweet-corn.jpg</a:t>
            </a:r>
            <a:r>
              <a:rPr lang="en-US" sz="1200" kern="1200">
                <a:solidFill>
                  <a:schemeClr val="tx1"/>
                </a:solidFill>
                <a:effectLst/>
                <a:latin typeface="+mn-lt"/>
                <a:ea typeface="+mn-ea"/>
                <a:cs typeface="+mn-cs"/>
              </a:rPr>
              <a:t> </a:t>
            </a:r>
          </a:p>
          <a:p>
            <a:pPr marL="171450" lvl="0" indent="-171450" rtl="0">
              <a:buFont typeface="Arial" charset="0"/>
              <a:buChar char="•"/>
            </a:pPr>
            <a:endParaRPr lang="en-US" sz="1200" kern="1200">
              <a:solidFill>
                <a:schemeClr val="tx1"/>
              </a:solidFill>
              <a:effectLst/>
              <a:latin typeface="+mn-lt"/>
              <a:ea typeface="+mn-ea"/>
              <a:cs typeface="+mn-cs"/>
            </a:endParaRPr>
          </a:p>
          <a:p>
            <a:pPr marL="628650" lvl="1" indent="-171450" rtl="0">
              <a:buFont typeface="Courier New" charset="0"/>
              <a:buChar char="o"/>
            </a:pPr>
            <a:endParaRPr lang="en-US" sz="1200" kern="1200">
              <a:solidFill>
                <a:schemeClr val="tx1"/>
              </a:solidFill>
              <a:effectLst/>
              <a:latin typeface="+mn-lt"/>
              <a:ea typeface="+mn-ea"/>
              <a:cs typeface="+mn-cs"/>
            </a:endParaRPr>
          </a:p>
          <a:p>
            <a:pPr marL="628650" lvl="1" indent="-171450" rtl="0">
              <a:buFont typeface="Courier New" charset="0"/>
              <a:buChar char="o"/>
            </a:pPr>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95A59FA-31FD-415D-91B3-8D46453FB69B}" type="slidenum">
              <a:rPr lang="en-US" smtClean="0"/>
              <a:t>11</a:t>
            </a:fld>
            <a:endParaRPr lang="en-US"/>
          </a:p>
        </p:txBody>
      </p:sp>
    </p:spTree>
    <p:extLst>
      <p:ext uri="{BB962C8B-B14F-4D97-AF65-F5344CB8AC3E}">
        <p14:creationId xmlns:p14="http://schemas.microsoft.com/office/powerpoint/2010/main" val="523841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As a class discuss the benefits of maintaining optimal plant health.</a:t>
            </a:r>
          </a:p>
        </p:txBody>
      </p:sp>
      <p:sp>
        <p:nvSpPr>
          <p:cNvPr id="4" name="Slide Number Placeholder 3"/>
          <p:cNvSpPr>
            <a:spLocks noGrp="1"/>
          </p:cNvSpPr>
          <p:nvPr>
            <p:ph type="sldNum" sz="quarter" idx="10"/>
          </p:nvPr>
        </p:nvSpPr>
        <p:spPr/>
        <p:txBody>
          <a:bodyPr/>
          <a:lstStyle/>
          <a:p>
            <a:fld id="{295A59FA-31FD-415D-91B3-8D46453FB69B}" type="slidenum">
              <a:rPr lang="en-US" smtClean="0"/>
              <a:t>12</a:t>
            </a:fld>
            <a:endParaRPr lang="en-US"/>
          </a:p>
        </p:txBody>
      </p:sp>
    </p:spTree>
    <p:extLst>
      <p:ext uri="{BB962C8B-B14F-4D97-AF65-F5344CB8AC3E}">
        <p14:creationId xmlns:p14="http://schemas.microsoft.com/office/powerpoint/2010/main" val="292328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a:solidFill>
                  <a:schemeClr val="tx1"/>
                </a:solidFill>
                <a:effectLst/>
                <a:latin typeface="+mn-lt"/>
                <a:ea typeface="+mn-ea"/>
                <a:cs typeface="+mn-cs"/>
              </a:rPr>
              <a:t>Point out to students that we make lots of choices in life; some choices are poor, others are good, and still others are better or best. The same is true in managing plant health. </a:t>
            </a:r>
          </a:p>
          <a:p>
            <a:pPr lvl="1"/>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In agriculture the term “best management practice” refers to the best way to do something. </a:t>
            </a:r>
            <a:br>
              <a:rPr lang="en-US" sz="1200" kern="1200">
                <a:solidFill>
                  <a:schemeClr val="tx1"/>
                </a:solidFill>
                <a:effectLst/>
                <a:latin typeface="+mn-lt"/>
                <a:ea typeface="+mn-ea"/>
                <a:cs typeface="+mn-cs"/>
              </a:rPr>
            </a:b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Ask students if they can think of ways to protect the soil. </a:t>
            </a:r>
            <a:br>
              <a:rPr lang="en-US" sz="1200" kern="1200">
                <a:solidFill>
                  <a:schemeClr val="tx1"/>
                </a:solidFill>
                <a:effectLst/>
                <a:latin typeface="+mn-lt"/>
                <a:ea typeface="+mn-ea"/>
                <a:cs typeface="+mn-cs"/>
              </a:rPr>
            </a:b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Farmers use a variety of soil conservation practices to prevent erosion (contour plowing, terracing, windbreaks, cover crops, crop rotation, no-till farming, etc.) and other technologies to maximize yields sustainably. These are examples of </a:t>
            </a:r>
            <a:r>
              <a:rPr lang="en-US" sz="1200" i="0" kern="1200">
                <a:solidFill>
                  <a:schemeClr val="tx1"/>
                </a:solidFill>
                <a:effectLst/>
                <a:latin typeface="+mn-lt"/>
                <a:ea typeface="+mn-ea"/>
                <a:cs typeface="+mn-cs"/>
              </a:rPr>
              <a:t>best management practices</a:t>
            </a:r>
            <a:r>
              <a:rPr lang="en-US" sz="1200" i="1" kern="1200">
                <a:solidFill>
                  <a:schemeClr val="tx1"/>
                </a:solidFill>
                <a:effectLst/>
                <a:latin typeface="+mn-lt"/>
                <a:ea typeface="+mn-ea"/>
                <a:cs typeface="+mn-cs"/>
              </a:rPr>
              <a:t>.</a:t>
            </a:r>
          </a:p>
          <a:p>
            <a:pPr lvl="1"/>
            <a:endParaRPr lang="en-US" i="1"/>
          </a:p>
          <a:p>
            <a:pPr lvl="1"/>
            <a:r>
              <a:rPr lang="en-US" i="1"/>
              <a:t>Best Practices video:</a:t>
            </a:r>
            <a:r>
              <a:rPr lang="en-US" sz="1600" i="1"/>
              <a:t> </a:t>
            </a:r>
            <a:r>
              <a:rPr lang="en-US" u="sng">
                <a:hlinkClick r:id="rId3"/>
              </a:rPr>
              <a:t>https://youtu.be/bLQ5QWN0NIg</a:t>
            </a:r>
            <a:r>
              <a:rPr lang="en-US"/>
              <a:t> </a:t>
            </a:r>
            <a:endParaRPr lang="en-US" sz="1600"/>
          </a:p>
          <a:p>
            <a:pPr lvl="1"/>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95A59FA-31FD-415D-91B3-8D46453FB69B}" type="slidenum">
              <a:rPr lang="en-US" smtClean="0"/>
              <a:t>13</a:t>
            </a:fld>
            <a:endParaRPr lang="en-US"/>
          </a:p>
        </p:txBody>
      </p:sp>
    </p:spTree>
    <p:extLst>
      <p:ext uri="{BB962C8B-B14F-4D97-AF65-F5344CB8AC3E}">
        <p14:creationId xmlns:p14="http://schemas.microsoft.com/office/powerpoint/2010/main" val="2056548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265">
              <a:defRPr/>
            </a:pPr>
            <a:r>
              <a:rPr lang="en-US" sz="1200" kern="1200">
                <a:solidFill>
                  <a:schemeClr val="tx1"/>
                </a:solidFill>
                <a:effectLst/>
                <a:latin typeface="+mn-lt"/>
                <a:ea typeface="+mn-ea"/>
                <a:cs typeface="+mn-cs"/>
              </a:rPr>
              <a:t>The 4Rs represent the best known method of applying nutrients to crops.</a:t>
            </a:r>
            <a:r>
              <a:rPr lang="en-US">
                <a:effectLst/>
              </a:rPr>
              <a:t> Regardless of the type of nutrient</a:t>
            </a:r>
            <a:r>
              <a:rPr lang="en-US" baseline="0">
                <a:effectLst/>
              </a:rPr>
              <a:t> used, these practices must be followed for ideal crop yields, environmental protection and economic returns.</a:t>
            </a:r>
            <a:endParaRPr lang="en-US" baseline="0"/>
          </a:p>
        </p:txBody>
      </p:sp>
      <p:sp>
        <p:nvSpPr>
          <p:cNvPr id="4" name="Slide Number Placeholder 3"/>
          <p:cNvSpPr>
            <a:spLocks noGrp="1"/>
          </p:cNvSpPr>
          <p:nvPr>
            <p:ph type="sldNum" sz="quarter" idx="10"/>
          </p:nvPr>
        </p:nvSpPr>
        <p:spPr/>
        <p:txBody>
          <a:bodyPr/>
          <a:lstStyle/>
          <a:p>
            <a:fld id="{295A59FA-31FD-415D-91B3-8D46453FB69B}" type="slidenum">
              <a:rPr lang="en-US" smtClean="0"/>
              <a:t>14</a:t>
            </a:fld>
            <a:endParaRPr lang="en-US"/>
          </a:p>
        </p:txBody>
      </p:sp>
    </p:spTree>
    <p:extLst>
      <p:ext uri="{BB962C8B-B14F-4D97-AF65-F5344CB8AC3E}">
        <p14:creationId xmlns:p14="http://schemas.microsoft.com/office/powerpoint/2010/main" val="1794801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Have students compare the canola test plot on the left to the test plot on the right. Ask, “Which crop is healthier?” Inform students that the plot on the right relied only on the existing soil nutrients for plant growth, which was not sufficient. The plot on the left was fertilized using the 4R Nutrient Stewardship model. As a result, the canola crop had the proper nutrients to grow to its best potential. Note the following:</a:t>
            </a:r>
          </a:p>
          <a:p>
            <a:pPr marL="171450" indent="-171450">
              <a:buFont typeface="Arial" panose="020B0604020202020204" pitchFamily="34" charset="0"/>
              <a:buChar char="•"/>
            </a:pPr>
            <a:r>
              <a:rPr lang="en-US" sz="1200" kern="1200">
                <a:solidFill>
                  <a:schemeClr val="tx1"/>
                </a:solidFill>
                <a:effectLst/>
                <a:latin typeface="+mn-lt"/>
                <a:ea typeface="+mn-ea"/>
                <a:cs typeface="+mn-cs"/>
              </a:rPr>
              <a:t>When fertilizers are used properly, they provide the exact nutrients needed by soils and plants, reducing the risk of losses to the environment. </a:t>
            </a:r>
          </a:p>
          <a:p>
            <a:pPr marL="171450" indent="-171450">
              <a:buFont typeface="Arial" panose="020B0604020202020204" pitchFamily="34" charset="0"/>
              <a:buChar char="•"/>
            </a:pPr>
            <a:r>
              <a:rPr lang="en-US" sz="1200" kern="1200">
                <a:solidFill>
                  <a:schemeClr val="tx1"/>
                </a:solidFill>
                <a:effectLst/>
                <a:latin typeface="+mn-lt"/>
                <a:ea typeface="+mn-ea"/>
                <a:cs typeface="+mn-cs"/>
              </a:rPr>
              <a:t>Fertilizer applied based on science and the 4R Nutrient Stewardship guidelines is essential as we strive to feed the world</a:t>
            </a:r>
          </a:p>
          <a:p>
            <a:pPr marL="171450" indent="-171450">
              <a:buFont typeface="Arial" panose="020B0604020202020204" pitchFamily="34" charset="0"/>
              <a:buChar char="•"/>
            </a:pPr>
            <a:r>
              <a:rPr lang="en-US" sz="1200" kern="1200">
                <a:solidFill>
                  <a:schemeClr val="tx1"/>
                </a:solidFill>
                <a:effectLst/>
                <a:latin typeface="+mn-lt"/>
                <a:ea typeface="+mn-ea"/>
                <a:cs typeface="+mn-cs"/>
              </a:rPr>
              <a:t>Manufactured fertilizers are responsible for 50% of the world’s food supply. Without it, we couldn’t feed everyone. </a:t>
            </a:r>
          </a:p>
        </p:txBody>
      </p:sp>
      <p:sp>
        <p:nvSpPr>
          <p:cNvPr id="4" name="Slide Number Placeholder 3"/>
          <p:cNvSpPr>
            <a:spLocks noGrp="1"/>
          </p:cNvSpPr>
          <p:nvPr>
            <p:ph type="sldNum" sz="quarter" idx="10"/>
          </p:nvPr>
        </p:nvSpPr>
        <p:spPr/>
        <p:txBody>
          <a:bodyPr/>
          <a:lstStyle/>
          <a:p>
            <a:pPr>
              <a:defRPr/>
            </a:pPr>
            <a:fld id="{D05D8FD2-9A2E-4DFD-9587-8B67234619A7}" type="slidenum">
              <a:rPr lang="en-US" smtClean="0"/>
              <a:pPr>
                <a:defRPr/>
              </a:pPr>
              <a:t>15</a:t>
            </a:fld>
            <a:endParaRPr lang="en-US"/>
          </a:p>
        </p:txBody>
      </p:sp>
    </p:spTree>
    <p:extLst>
      <p:ext uri="{BB962C8B-B14F-4D97-AF65-F5344CB8AC3E}">
        <p14:creationId xmlns:p14="http://schemas.microsoft.com/office/powerpoint/2010/main" val="10523377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265">
              <a:defRPr/>
            </a:pPr>
            <a:endParaRPr lang="en-US"/>
          </a:p>
        </p:txBody>
      </p:sp>
      <p:sp>
        <p:nvSpPr>
          <p:cNvPr id="4" name="Slide Number Placeholder 3"/>
          <p:cNvSpPr>
            <a:spLocks noGrp="1"/>
          </p:cNvSpPr>
          <p:nvPr>
            <p:ph type="sldNum" sz="quarter" idx="10"/>
          </p:nvPr>
        </p:nvSpPr>
        <p:spPr/>
        <p:txBody>
          <a:bodyPr/>
          <a:lstStyle/>
          <a:p>
            <a:fld id="{295A59FA-31FD-415D-91B3-8D46453FB69B}" type="slidenum">
              <a:rPr lang="en-US" smtClean="0"/>
              <a:t>16</a:t>
            </a:fld>
            <a:endParaRPr lang="en-US"/>
          </a:p>
        </p:txBody>
      </p:sp>
    </p:spTree>
    <p:extLst>
      <p:ext uri="{BB962C8B-B14F-4D97-AF65-F5344CB8AC3E}">
        <p14:creationId xmlns:p14="http://schemas.microsoft.com/office/powerpoint/2010/main" val="1264817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rtl="0">
              <a:buFont typeface="+mj-lt"/>
              <a:buAutoNum type="arabicPeriod"/>
            </a:pPr>
            <a:r>
              <a:rPr lang="en-US" sz="1200" kern="1200">
                <a:solidFill>
                  <a:schemeClr val="tx1"/>
                </a:solidFill>
                <a:effectLst/>
                <a:latin typeface="+mn-lt"/>
                <a:ea typeface="+mn-ea"/>
                <a:cs typeface="+mn-cs"/>
              </a:rPr>
              <a:t>Open Level 2 of the </a:t>
            </a:r>
            <a:r>
              <a:rPr lang="en-US" sz="1200" i="1" kern="1200">
                <a:solidFill>
                  <a:schemeClr val="tx1"/>
                </a:solidFill>
                <a:effectLst/>
                <a:latin typeface="+mn-lt"/>
                <a:ea typeface="+mn-ea"/>
                <a:cs typeface="+mn-cs"/>
              </a:rPr>
              <a:t>Sustainability Farm Game </a:t>
            </a:r>
            <a:r>
              <a:rPr lang="en-US" sz="1200" kern="1200">
                <a:solidFill>
                  <a:schemeClr val="tx1"/>
                </a:solidFill>
                <a:effectLst/>
                <a:latin typeface="+mn-lt"/>
                <a:ea typeface="+mn-ea"/>
                <a:cs typeface="+mn-cs"/>
              </a:rPr>
              <a:t>on each student’s computer or device. Explain that this level of the game allows them to farm in all three countries (Kenya, India and Canada). Prepare students for the game by informing them of the following:</a:t>
            </a:r>
          </a:p>
          <a:p>
            <a:pPr marL="685800" lvl="1" indent="-228600" rtl="0">
              <a:buFont typeface="Arial" charset="0"/>
              <a:buChar char="•"/>
            </a:pPr>
            <a:r>
              <a:rPr lang="en-US" sz="1200" kern="1200">
                <a:solidFill>
                  <a:schemeClr val="tx1"/>
                </a:solidFill>
                <a:effectLst/>
                <a:latin typeface="+mn-lt"/>
                <a:ea typeface="+mn-ea"/>
                <a:cs typeface="+mn-cs"/>
              </a:rPr>
              <a:t>Level 2 allows you to see the impacts of adding nutrients to the soil. You will be comparing three nutrient management practices.</a:t>
            </a:r>
          </a:p>
          <a:p>
            <a:pPr marL="685800" lvl="1" indent="-228600" rtl="0">
              <a:buFont typeface="Arial" charset="0"/>
              <a:buChar char="•"/>
            </a:pPr>
            <a:r>
              <a:rPr lang="en-US" sz="1200" kern="1200">
                <a:solidFill>
                  <a:schemeClr val="tx1"/>
                </a:solidFill>
                <a:effectLst/>
                <a:latin typeface="+mn-lt"/>
                <a:ea typeface="+mn-ea"/>
                <a:cs typeface="+mn-cs"/>
              </a:rPr>
              <a:t>As you farm, you will be asked if you want to make investments that will cost  money but will be used to improve the roads, research new seed varieties, etc. Explain that these are examples of real-life investment opportunities that exist in each country.</a:t>
            </a:r>
          </a:p>
          <a:p>
            <a:pPr marL="228600" lvl="0" indent="-228600" rtl="0">
              <a:buFont typeface="+mj-lt"/>
              <a:buAutoNum type="arabicPeriod"/>
            </a:pPr>
            <a:r>
              <a:rPr lang="en-US" sz="1200" kern="1200">
                <a:solidFill>
                  <a:schemeClr val="tx1"/>
                </a:solidFill>
                <a:effectLst/>
                <a:latin typeface="+mn-lt"/>
                <a:ea typeface="+mn-ea"/>
                <a:cs typeface="+mn-cs"/>
              </a:rPr>
              <a:t>OPTIONAL: Divide your class into three groups and assign each group a specific nutrient practice. Group 1 will choose “No Nutrients” each time they plant a new crop. Group 2 will choose “Standard Practice” each time they plant a crop. Group 3 will choose “Best Practice” each time they plant a crop. (These nutrient management methods represent a poor, good and best practice.) Instruct students to stop after they finish the first round in Kenya. Their screens should show their sustainability scores and the results of their sustainability barrels. </a:t>
            </a:r>
          </a:p>
          <a:p>
            <a:pPr marL="228600" lvl="0" indent="-228600" rtl="0">
              <a:buFont typeface="+mj-lt"/>
              <a:buAutoNum type="arabicPeriod"/>
            </a:pPr>
            <a:r>
              <a:rPr lang="en-US" sz="1200" kern="1200">
                <a:solidFill>
                  <a:schemeClr val="tx1"/>
                </a:solidFill>
                <a:effectLst/>
                <a:latin typeface="+mn-lt"/>
                <a:ea typeface="+mn-ea"/>
                <a:cs typeface="+mn-cs"/>
              </a:rPr>
              <a:t>Once the students have finished round one, compare the results of the three groups and their nutrient management practices. What were their sustainability scores? What were their limiting factors? After the class discussion, allow the students to complete the next two rounds using the nutrient management practice that they deem best. Once they finish farming in Canada they will be done with Level 2. Have them stop here.</a:t>
            </a:r>
            <a:endParaRPr lang="en-US"/>
          </a:p>
        </p:txBody>
      </p:sp>
      <p:sp>
        <p:nvSpPr>
          <p:cNvPr id="4" name="Slide Number Placeholder 3"/>
          <p:cNvSpPr>
            <a:spLocks noGrp="1"/>
          </p:cNvSpPr>
          <p:nvPr>
            <p:ph type="sldNum" sz="quarter" idx="10"/>
          </p:nvPr>
        </p:nvSpPr>
        <p:spPr/>
        <p:txBody>
          <a:bodyPr/>
          <a:lstStyle/>
          <a:p>
            <a:fld id="{295A59FA-31FD-415D-91B3-8D46453FB69B}" type="slidenum">
              <a:rPr lang="en-US" smtClean="0"/>
              <a:t>17</a:t>
            </a:fld>
            <a:endParaRPr lang="en-US"/>
          </a:p>
        </p:txBody>
      </p:sp>
    </p:spTree>
    <p:extLst>
      <p:ext uri="{BB962C8B-B14F-4D97-AF65-F5344CB8AC3E}">
        <p14:creationId xmlns:p14="http://schemas.microsoft.com/office/powerpoint/2010/main" val="1787144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Apply nutrients where</a:t>
            </a:r>
            <a:r>
              <a:rPr lang="en-US" baseline="0"/>
              <a:t> it is colorful! This is where the nutrients are needed on the field. If students apply nutrients in areas that are grey eventually their soil health and money will drop.</a:t>
            </a:r>
            <a:endParaRPr lang="en-US"/>
          </a:p>
        </p:txBody>
      </p:sp>
      <p:sp>
        <p:nvSpPr>
          <p:cNvPr id="4" name="Slide Number Placeholder 3"/>
          <p:cNvSpPr>
            <a:spLocks noGrp="1"/>
          </p:cNvSpPr>
          <p:nvPr>
            <p:ph type="sldNum" sz="quarter" idx="10"/>
          </p:nvPr>
        </p:nvSpPr>
        <p:spPr/>
        <p:txBody>
          <a:bodyPr/>
          <a:lstStyle/>
          <a:p>
            <a:fld id="{295A59FA-31FD-415D-91B3-8D46453FB69B}" type="slidenum">
              <a:rPr lang="en-US" smtClean="0"/>
              <a:t>18</a:t>
            </a:fld>
            <a:endParaRPr lang="en-US"/>
          </a:p>
        </p:txBody>
      </p:sp>
    </p:spTree>
    <p:extLst>
      <p:ext uri="{BB962C8B-B14F-4D97-AF65-F5344CB8AC3E}">
        <p14:creationId xmlns:p14="http://schemas.microsoft.com/office/powerpoint/2010/main" val="2892024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265">
              <a:defRPr/>
            </a:pPr>
            <a:endParaRPr lang="en-US"/>
          </a:p>
        </p:txBody>
      </p:sp>
      <p:sp>
        <p:nvSpPr>
          <p:cNvPr id="4" name="Slide Number Placeholder 3"/>
          <p:cNvSpPr>
            <a:spLocks noGrp="1"/>
          </p:cNvSpPr>
          <p:nvPr>
            <p:ph type="sldNum" sz="quarter" idx="10"/>
          </p:nvPr>
        </p:nvSpPr>
        <p:spPr/>
        <p:txBody>
          <a:bodyPr/>
          <a:lstStyle/>
          <a:p>
            <a:fld id="{295A59FA-31FD-415D-91B3-8D46453FB69B}" type="slidenum">
              <a:rPr lang="en-US" smtClean="0"/>
              <a:t>19</a:t>
            </a:fld>
            <a:endParaRPr lang="en-US"/>
          </a:p>
        </p:txBody>
      </p:sp>
    </p:spTree>
    <p:extLst>
      <p:ext uri="{BB962C8B-B14F-4D97-AF65-F5344CB8AC3E}">
        <p14:creationId xmlns:p14="http://schemas.microsoft.com/office/powerpoint/2010/main" val="1233766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defTabSz="483265">
              <a:buFont typeface="Arial" charset="0"/>
              <a:buChar char="•"/>
              <a:defRPr/>
            </a:pPr>
            <a:r>
              <a:rPr lang="en-US"/>
              <a:t>Ask students to keep the question “How are nutrients depleted from the soil?” in mind as you give them a demonstration.</a:t>
            </a:r>
          </a:p>
          <a:p>
            <a:pPr marL="171450" lvl="0" indent="-171450" defTabSz="483265">
              <a:buFont typeface="Arial" charset="0"/>
              <a:buChar char="•"/>
              <a:defRPr/>
            </a:pPr>
            <a:r>
              <a:rPr lang="en-US" sz="1200" kern="1200">
                <a:solidFill>
                  <a:schemeClr val="tx1"/>
                </a:solidFill>
                <a:effectLst/>
                <a:latin typeface="+mn-lt"/>
                <a:ea typeface="+mn-ea"/>
                <a:cs typeface="+mn-cs"/>
              </a:rPr>
              <a:t>Follow</a:t>
            </a:r>
            <a:r>
              <a:rPr lang="en-US" sz="1200" kern="1200" baseline="0">
                <a:solidFill>
                  <a:schemeClr val="tx1"/>
                </a:solidFill>
                <a:effectLst/>
                <a:latin typeface="+mn-lt"/>
                <a:ea typeface="+mn-ea"/>
                <a:cs typeface="+mn-cs"/>
              </a:rPr>
              <a:t> instructions found in the </a:t>
            </a:r>
            <a:r>
              <a:rPr lang="en-US" sz="1200" i="1" kern="1200" baseline="0">
                <a:solidFill>
                  <a:schemeClr val="tx1"/>
                </a:solidFill>
                <a:effectLst/>
                <a:latin typeface="+mn-lt"/>
                <a:ea typeface="+mn-ea"/>
                <a:cs typeface="+mn-cs"/>
              </a:rPr>
              <a:t>Interest Approach </a:t>
            </a:r>
            <a:r>
              <a:rPr lang="en-US" sz="1200" kern="1200" baseline="0">
                <a:solidFill>
                  <a:schemeClr val="tx1"/>
                </a:solidFill>
                <a:effectLst/>
                <a:latin typeface="+mn-lt"/>
                <a:ea typeface="+mn-ea"/>
                <a:cs typeface="+mn-cs"/>
              </a:rPr>
              <a:t>section of the lesson plan.</a:t>
            </a:r>
            <a:endParaRPr lang="en-US" sz="1200" kern="1200">
              <a:solidFill>
                <a:schemeClr val="tx1"/>
              </a:solidFill>
              <a:effectLst/>
              <a:latin typeface="+mn-lt"/>
              <a:ea typeface="+mn-ea"/>
              <a:cs typeface="+mn-cs"/>
            </a:endParaRPr>
          </a:p>
          <a:p>
            <a:pPr defTabSz="483265">
              <a:defRPr/>
            </a:pPr>
            <a:endParaRPr lang="en-US" baseline="0"/>
          </a:p>
        </p:txBody>
      </p:sp>
      <p:sp>
        <p:nvSpPr>
          <p:cNvPr id="4" name="Slide Number Placeholder 3"/>
          <p:cNvSpPr>
            <a:spLocks noGrp="1"/>
          </p:cNvSpPr>
          <p:nvPr>
            <p:ph type="sldNum" sz="quarter" idx="10"/>
          </p:nvPr>
        </p:nvSpPr>
        <p:spPr/>
        <p:txBody>
          <a:bodyPr/>
          <a:lstStyle/>
          <a:p>
            <a:fld id="{295A59FA-31FD-415D-91B3-8D46453FB69B}" type="slidenum">
              <a:rPr lang="en-US" smtClean="0"/>
              <a:t>2</a:t>
            </a:fld>
            <a:endParaRPr lang="en-US"/>
          </a:p>
        </p:txBody>
      </p:sp>
    </p:spTree>
    <p:extLst>
      <p:ext uri="{BB962C8B-B14F-4D97-AF65-F5344CB8AC3E}">
        <p14:creationId xmlns:p14="http://schemas.microsoft.com/office/powerpoint/2010/main" val="8060808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Once students have completed the game, use the following questions to help students synthesize what they have learned:</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Which nutrient practice was best?</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If nutrients are over or under applied what impacts did you notice on crop yields, environment or economics? </a:t>
            </a:r>
            <a:r>
              <a:rPr lang="en-US" sz="1200" i="1" kern="1200">
                <a:solidFill>
                  <a:schemeClr val="tx1"/>
                </a:solidFill>
                <a:effectLst/>
                <a:latin typeface="+mn-lt"/>
                <a:ea typeface="+mn-ea"/>
                <a:cs typeface="+mn-cs"/>
              </a:rPr>
              <a:t>(When excess nutrients are applied, the crop can’t use them all, and the nutrients can be lost to the environment, potentially damaging water quality and habitat. Using excess nutrients isn’t economical for the farmer. When insufficient nutrients are applied, the crop cannot reach its full potential, earning less for the farmer and producing less food to feed the world.)</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How can farmers be sure they are applying nutrients in a sustainable way? </a:t>
            </a:r>
            <a:r>
              <a:rPr lang="en-US" sz="1200" i="1" kern="1200">
                <a:solidFill>
                  <a:schemeClr val="tx1"/>
                </a:solidFill>
                <a:effectLst/>
                <a:latin typeface="+mn-lt"/>
                <a:ea typeface="+mn-ea"/>
                <a:cs typeface="+mn-cs"/>
              </a:rPr>
              <a:t>(Refer back to the demonstration at the beginning of the lesson to tie the concepts together for understanding. Farmers who use best management practices monitor the health of their soil and apply soil nutrients as they are needed by following the 4Rs.)</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95A59FA-31FD-415D-91B3-8D46453FB69B}" type="slidenum">
              <a:rPr lang="en-US" smtClean="0"/>
              <a:t>20</a:t>
            </a:fld>
            <a:endParaRPr lang="en-US"/>
          </a:p>
        </p:txBody>
      </p:sp>
    </p:spTree>
    <p:extLst>
      <p:ext uri="{BB962C8B-B14F-4D97-AF65-F5344CB8AC3E}">
        <p14:creationId xmlns:p14="http://schemas.microsoft.com/office/powerpoint/2010/main" val="9540458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endParaRPr lang="en-US"/>
          </a:p>
        </p:txBody>
      </p:sp>
      <p:sp>
        <p:nvSpPr>
          <p:cNvPr id="4" name="Slide Number Placeholder 3"/>
          <p:cNvSpPr>
            <a:spLocks noGrp="1"/>
          </p:cNvSpPr>
          <p:nvPr>
            <p:ph type="sldNum" sz="quarter" idx="10"/>
          </p:nvPr>
        </p:nvSpPr>
        <p:spPr/>
        <p:txBody>
          <a:bodyPr/>
          <a:lstStyle/>
          <a:p>
            <a:fld id="{295A59FA-31FD-415D-91B3-8D46453FB69B}" type="slidenum">
              <a:rPr lang="en-US" smtClean="0"/>
              <a:t>21</a:t>
            </a:fld>
            <a:endParaRPr lang="en-US"/>
          </a:p>
        </p:txBody>
      </p:sp>
    </p:spTree>
    <p:extLst>
      <p:ext uri="{BB962C8B-B14F-4D97-AF65-F5344CB8AC3E}">
        <p14:creationId xmlns:p14="http://schemas.microsoft.com/office/powerpoint/2010/main" val="710328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400550"/>
            <a:ext cx="5852160" cy="4320540"/>
          </a:xfrm>
        </p:spPr>
        <p:txBody>
          <a:bodyPr/>
          <a:lstStyle/>
          <a:p>
            <a:endParaRPr lang="en-US" sz="1100"/>
          </a:p>
        </p:txBody>
      </p:sp>
      <p:sp>
        <p:nvSpPr>
          <p:cNvPr id="4" name="Slide Number Placeholder 3"/>
          <p:cNvSpPr>
            <a:spLocks noGrp="1"/>
          </p:cNvSpPr>
          <p:nvPr>
            <p:ph type="sldNum" sz="quarter" idx="10"/>
          </p:nvPr>
        </p:nvSpPr>
        <p:spPr/>
        <p:txBody>
          <a:bodyPr/>
          <a:lstStyle/>
          <a:p>
            <a:fld id="{295A59FA-31FD-415D-91B3-8D46453FB69B}" type="slidenum">
              <a:rPr lang="en-US" smtClean="0"/>
              <a:t>22</a:t>
            </a:fld>
            <a:endParaRPr lang="en-US"/>
          </a:p>
        </p:txBody>
      </p:sp>
    </p:spTree>
    <p:extLst>
      <p:ext uri="{BB962C8B-B14F-4D97-AF65-F5344CB8AC3E}">
        <p14:creationId xmlns:p14="http://schemas.microsoft.com/office/powerpoint/2010/main" val="9345633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a:solidFill>
                  <a:schemeClr val="tx1"/>
                </a:solidFill>
                <a:effectLst/>
                <a:latin typeface="+mn-lt"/>
                <a:ea typeface="+mn-ea"/>
                <a:cs typeface="+mn-cs"/>
              </a:rPr>
              <a:t>Optional</a:t>
            </a:r>
            <a:r>
              <a:rPr lang="en-US" sz="1200" kern="1200" baseline="0">
                <a:solidFill>
                  <a:schemeClr val="tx1"/>
                </a:solidFill>
                <a:effectLst/>
                <a:latin typeface="+mn-lt"/>
                <a:ea typeface="+mn-ea"/>
                <a:cs typeface="+mn-cs"/>
              </a:rPr>
              <a:t>:</a:t>
            </a:r>
          </a:p>
          <a:p>
            <a:pPr lvl="0"/>
            <a:endParaRPr lang="en-US" sz="1200" kern="1200" baseline="0">
              <a:solidFill>
                <a:schemeClr val="tx1"/>
              </a:solidFill>
              <a:effectLst/>
              <a:latin typeface="+mn-lt"/>
              <a:ea typeface="+mn-ea"/>
              <a:cs typeface="+mn-cs"/>
            </a:endParaRPr>
          </a:p>
          <a:p>
            <a:pPr lvl="0"/>
            <a:r>
              <a:rPr lang="en-US" sz="1200" kern="1200" baseline="0">
                <a:solidFill>
                  <a:schemeClr val="tx1"/>
                </a:solidFill>
                <a:effectLst/>
                <a:latin typeface="+mn-lt"/>
                <a:ea typeface="+mn-ea"/>
                <a:cs typeface="+mn-cs"/>
              </a:rPr>
              <a:t>1. </a:t>
            </a:r>
            <a:r>
              <a:rPr lang="en-US" sz="1200" kern="1200">
                <a:solidFill>
                  <a:schemeClr val="tx1"/>
                </a:solidFill>
                <a:effectLst/>
                <a:latin typeface="+mn-lt"/>
                <a:ea typeface="+mn-ea"/>
                <a:cs typeface="+mn-cs"/>
              </a:rPr>
              <a:t>Choose one or more of the optional handouts on agriculture terminology, </a:t>
            </a:r>
            <a:r>
              <a:rPr lang="en-US" sz="1200" i="1" kern="1200">
                <a:solidFill>
                  <a:schemeClr val="tx1"/>
                </a:solidFill>
                <a:effectLst/>
                <a:latin typeface="+mn-lt"/>
                <a:ea typeface="+mn-ea"/>
                <a:cs typeface="+mn-cs"/>
              </a:rPr>
              <a:t>Student Handout 2-4: Agriculture Terminology—Word Search, Cross Word Puzzle, Matching Activity</a:t>
            </a:r>
            <a:r>
              <a:rPr lang="en-US" sz="1200" kern="1200">
                <a:solidFill>
                  <a:schemeClr val="tx1"/>
                </a:solidFill>
                <a:effectLst/>
                <a:latin typeface="+mn-lt"/>
                <a:ea typeface="+mn-ea"/>
                <a:cs typeface="+mn-cs"/>
              </a:rPr>
              <a:t>. Pass out one copy to each student. Inform students that they will be using this activity sheet to learn </a:t>
            </a:r>
            <a:r>
              <a:rPr lang="en-US" sz="1200" b="1" kern="1200">
                <a:solidFill>
                  <a:schemeClr val="tx1"/>
                </a:solidFill>
                <a:effectLst/>
                <a:latin typeface="+mn-lt"/>
                <a:ea typeface="+mn-ea"/>
                <a:cs typeface="+mn-cs"/>
              </a:rPr>
              <a:t>vocabulary and key words </a:t>
            </a:r>
            <a:r>
              <a:rPr lang="en-US" sz="1200" kern="1200">
                <a:solidFill>
                  <a:schemeClr val="tx1"/>
                </a:solidFill>
                <a:effectLst/>
                <a:latin typeface="+mn-lt"/>
                <a:ea typeface="+mn-ea"/>
                <a:cs typeface="+mn-cs"/>
              </a:rPr>
              <a:t>related to plant health and sustainability. Have students work through the handout(s). Completing at least one activity out of the three will teach and reinforce the key terms. Reference the </a:t>
            </a:r>
            <a:r>
              <a:rPr lang="en-US" sz="1200" i="1" kern="1200">
                <a:solidFill>
                  <a:schemeClr val="tx1"/>
                </a:solidFill>
                <a:effectLst/>
                <a:latin typeface="+mn-lt"/>
                <a:ea typeface="+mn-ea"/>
                <a:cs typeface="+mn-cs"/>
              </a:rPr>
              <a:t>Glossary of Key Terms </a:t>
            </a:r>
            <a:r>
              <a:rPr lang="en-US" sz="1200" kern="1200">
                <a:solidFill>
                  <a:schemeClr val="tx1"/>
                </a:solidFill>
                <a:effectLst/>
                <a:latin typeface="+mn-lt"/>
                <a:ea typeface="+mn-ea"/>
                <a:cs typeface="+mn-cs"/>
              </a:rPr>
              <a:t>for definitions.</a:t>
            </a:r>
          </a:p>
          <a:p>
            <a:pPr lvl="0"/>
            <a:r>
              <a:rPr lang="en-US" sz="1200" kern="1200">
                <a:solidFill>
                  <a:schemeClr val="tx1"/>
                </a:solidFill>
                <a:effectLst/>
                <a:latin typeface="+mn-lt"/>
                <a:ea typeface="+mn-ea"/>
                <a:cs typeface="+mn-cs"/>
              </a:rPr>
              <a:t>2. Use the free, downloadable PDF </a:t>
            </a:r>
            <a:r>
              <a:rPr lang="en-US" sz="1200" u="sng" kern="1200">
                <a:solidFill>
                  <a:schemeClr val="tx1"/>
                </a:solidFill>
                <a:effectLst/>
                <a:latin typeface="+mn-lt"/>
                <a:ea typeface="+mn-ea"/>
                <a:cs typeface="+mn-cs"/>
                <a:hlinkClick r:id="rId3"/>
              </a:rPr>
              <a:t>Feeding the World and Protecting the Environment</a:t>
            </a:r>
            <a:r>
              <a:rPr lang="en-US" sz="1200" kern="1200">
                <a:solidFill>
                  <a:schemeClr val="tx1"/>
                </a:solidFill>
                <a:effectLst/>
                <a:latin typeface="+mn-lt"/>
                <a:ea typeface="+mn-ea"/>
                <a:cs typeface="+mn-cs"/>
              </a:rPr>
              <a:t> from the Nutrients for Life Foundation to provide an overview of sustainability and the 4R Nutrient Stewardship System.</a:t>
            </a:r>
          </a:p>
        </p:txBody>
      </p:sp>
      <p:sp>
        <p:nvSpPr>
          <p:cNvPr id="4" name="Slide Number Placeholder 3"/>
          <p:cNvSpPr>
            <a:spLocks noGrp="1"/>
          </p:cNvSpPr>
          <p:nvPr>
            <p:ph type="sldNum" sz="quarter" idx="10"/>
          </p:nvPr>
        </p:nvSpPr>
        <p:spPr/>
        <p:txBody>
          <a:bodyPr/>
          <a:lstStyle/>
          <a:p>
            <a:fld id="{295A59FA-31FD-415D-91B3-8D46453FB69B}" type="slidenum">
              <a:rPr lang="en-US" smtClean="0"/>
              <a:t>23</a:t>
            </a:fld>
            <a:endParaRPr lang="en-US"/>
          </a:p>
        </p:txBody>
      </p:sp>
    </p:spTree>
    <p:extLst>
      <p:ext uri="{BB962C8B-B14F-4D97-AF65-F5344CB8AC3E}">
        <p14:creationId xmlns:p14="http://schemas.microsoft.com/office/powerpoint/2010/main" val="10462794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5A59FA-31FD-415D-91B3-8D46453FB69B}" type="slidenum">
              <a:rPr lang="en-US" smtClean="0"/>
              <a:t>24</a:t>
            </a:fld>
            <a:endParaRPr lang="en-US"/>
          </a:p>
        </p:txBody>
      </p:sp>
    </p:spTree>
    <p:extLst>
      <p:ext uri="{BB962C8B-B14F-4D97-AF65-F5344CB8AC3E}">
        <p14:creationId xmlns:p14="http://schemas.microsoft.com/office/powerpoint/2010/main" val="34041739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Optional  Slide</a:t>
            </a:r>
            <a:br>
              <a:rPr lang="en-US"/>
            </a:br>
            <a:r>
              <a:rPr lang="en-US"/>
              <a:t>Refer to </a:t>
            </a:r>
            <a:r>
              <a:rPr lang="en-US" i="1"/>
              <a:t>Student Handout 5: Case Study—Pests and Disease</a:t>
            </a:r>
            <a:r>
              <a:rPr lang="en-US"/>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Image attributions:</a:t>
            </a:r>
          </a:p>
          <a:p>
            <a:r>
              <a:rPr lang="en-US" sz="1200" b="0" i="0" kern="1200">
                <a:solidFill>
                  <a:schemeClr val="tx1"/>
                </a:solidFill>
                <a:effectLst/>
                <a:latin typeface="+mn-lt"/>
                <a:ea typeface="+mn-ea"/>
                <a:cs typeface="+mn-cs"/>
              </a:rPr>
              <a:t>https://www.pioneer.com/home/site/us/agronomy/crop-management/soybean-insect-disease/bean-leaf-beetle/  </a:t>
            </a:r>
          </a:p>
        </p:txBody>
      </p:sp>
      <p:sp>
        <p:nvSpPr>
          <p:cNvPr id="4" name="Slide Number Placeholder 3"/>
          <p:cNvSpPr>
            <a:spLocks noGrp="1"/>
          </p:cNvSpPr>
          <p:nvPr>
            <p:ph type="sldNum" sz="quarter" idx="10"/>
          </p:nvPr>
        </p:nvSpPr>
        <p:spPr/>
        <p:txBody>
          <a:bodyPr/>
          <a:lstStyle/>
          <a:p>
            <a:fld id="{295A59FA-31FD-415D-91B3-8D46453FB69B}" type="slidenum">
              <a:rPr lang="en-US" smtClean="0"/>
              <a:t>25</a:t>
            </a:fld>
            <a:endParaRPr lang="en-US"/>
          </a:p>
        </p:txBody>
      </p:sp>
    </p:spTree>
    <p:extLst>
      <p:ext uri="{BB962C8B-B14F-4D97-AF65-F5344CB8AC3E}">
        <p14:creationId xmlns:p14="http://schemas.microsoft.com/office/powerpoint/2010/main" val="10240579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Optional  Slide</a:t>
            </a:r>
            <a:br>
              <a:rPr lang="en-US"/>
            </a:br>
            <a:r>
              <a:rPr lang="en-US"/>
              <a:t>Refer to </a:t>
            </a:r>
            <a:r>
              <a:rPr lang="en-US" i="1"/>
              <a:t>Student Handout 5: Case Study—Pests and Disease</a:t>
            </a:r>
            <a:r>
              <a:rPr lang="en-US"/>
              <a:t> </a:t>
            </a:r>
          </a:p>
          <a:p>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Image attributions:</a:t>
            </a:r>
          </a:p>
          <a:p>
            <a:r>
              <a:rPr lang="en-US" sz="1200" b="0" i="0" kern="1200">
                <a:solidFill>
                  <a:schemeClr val="tx1"/>
                </a:solidFill>
                <a:effectLst/>
                <a:latin typeface="+mn-lt"/>
                <a:ea typeface="+mn-ea"/>
                <a:cs typeface="+mn-cs"/>
              </a:rPr>
              <a:t>http://agricnation.com/disease-still-ravaging-maize-east-africa/ </a:t>
            </a:r>
          </a:p>
        </p:txBody>
      </p:sp>
      <p:sp>
        <p:nvSpPr>
          <p:cNvPr id="4" name="Slide Number Placeholder 3"/>
          <p:cNvSpPr>
            <a:spLocks noGrp="1"/>
          </p:cNvSpPr>
          <p:nvPr>
            <p:ph type="sldNum" sz="quarter" idx="10"/>
          </p:nvPr>
        </p:nvSpPr>
        <p:spPr/>
        <p:txBody>
          <a:bodyPr/>
          <a:lstStyle/>
          <a:p>
            <a:fld id="{295A59FA-31FD-415D-91B3-8D46453FB69B}" type="slidenum">
              <a:rPr lang="en-US" smtClean="0"/>
              <a:t>26</a:t>
            </a:fld>
            <a:endParaRPr lang="en-US"/>
          </a:p>
        </p:txBody>
      </p:sp>
    </p:spTree>
    <p:extLst>
      <p:ext uri="{BB962C8B-B14F-4D97-AF65-F5344CB8AC3E}">
        <p14:creationId xmlns:p14="http://schemas.microsoft.com/office/powerpoint/2010/main" val="10240579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Optional  Slide</a:t>
            </a:r>
            <a:br>
              <a:rPr lang="en-US"/>
            </a:br>
            <a:endParaRPr lang="en-US"/>
          </a:p>
        </p:txBody>
      </p:sp>
      <p:sp>
        <p:nvSpPr>
          <p:cNvPr id="4" name="Slide Number Placeholder 3"/>
          <p:cNvSpPr>
            <a:spLocks noGrp="1"/>
          </p:cNvSpPr>
          <p:nvPr>
            <p:ph type="sldNum" sz="quarter" idx="10"/>
          </p:nvPr>
        </p:nvSpPr>
        <p:spPr/>
        <p:txBody>
          <a:bodyPr/>
          <a:lstStyle/>
          <a:p>
            <a:fld id="{295A59FA-31FD-415D-91B3-8D46453FB69B}" type="slidenum">
              <a:rPr lang="en-US" smtClean="0"/>
              <a:t>27</a:t>
            </a:fld>
            <a:endParaRPr lang="en-US"/>
          </a:p>
        </p:txBody>
      </p:sp>
    </p:spTree>
    <p:extLst>
      <p:ext uri="{BB962C8B-B14F-4D97-AF65-F5344CB8AC3E}">
        <p14:creationId xmlns:p14="http://schemas.microsoft.com/office/powerpoint/2010/main" val="37153377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a:t>Optional  Slide</a:t>
            </a:r>
            <a:endParaRPr lang="en-US"/>
          </a:p>
        </p:txBody>
      </p:sp>
      <p:sp>
        <p:nvSpPr>
          <p:cNvPr id="4" name="Slide Number Placeholder 3"/>
          <p:cNvSpPr>
            <a:spLocks noGrp="1"/>
          </p:cNvSpPr>
          <p:nvPr>
            <p:ph type="sldNum" sz="quarter" idx="10"/>
          </p:nvPr>
        </p:nvSpPr>
        <p:spPr/>
        <p:txBody>
          <a:bodyPr/>
          <a:lstStyle/>
          <a:p>
            <a:fld id="{295A59FA-31FD-415D-91B3-8D46453FB69B}" type="slidenum">
              <a:rPr lang="en-US" smtClean="0"/>
              <a:t>28</a:t>
            </a:fld>
            <a:endParaRPr lang="en-US"/>
          </a:p>
        </p:txBody>
      </p:sp>
    </p:spTree>
    <p:extLst>
      <p:ext uri="{BB962C8B-B14F-4D97-AF65-F5344CB8AC3E}">
        <p14:creationId xmlns:p14="http://schemas.microsoft.com/office/powerpoint/2010/main" val="5340364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32">
              <a:defRPr/>
            </a:pPr>
            <a:r>
              <a:rPr lang="en-US"/>
              <a:t>Brought to you by community partners around the world.</a:t>
            </a:r>
          </a:p>
        </p:txBody>
      </p:sp>
      <p:sp>
        <p:nvSpPr>
          <p:cNvPr id="4" name="Slide Number Placeholder 3"/>
          <p:cNvSpPr>
            <a:spLocks noGrp="1"/>
          </p:cNvSpPr>
          <p:nvPr>
            <p:ph type="sldNum" sz="quarter" idx="10"/>
          </p:nvPr>
        </p:nvSpPr>
        <p:spPr/>
        <p:txBody>
          <a:bodyPr/>
          <a:lstStyle/>
          <a:p>
            <a:fld id="{295A59FA-31FD-415D-91B3-8D46453FB69B}" type="slidenum">
              <a:rPr lang="en-US" smtClean="0"/>
              <a:t>29</a:t>
            </a:fld>
            <a:endParaRPr lang="en-US"/>
          </a:p>
        </p:txBody>
      </p:sp>
    </p:spTree>
    <p:extLst>
      <p:ext uri="{BB962C8B-B14F-4D97-AF65-F5344CB8AC3E}">
        <p14:creationId xmlns:p14="http://schemas.microsoft.com/office/powerpoint/2010/main" val="264472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a:solidFill>
                  <a:schemeClr val="tx1"/>
                </a:solidFill>
                <a:effectLst/>
                <a:latin typeface="+mn-lt"/>
                <a:ea typeface="+mn-ea"/>
                <a:cs typeface="+mn-cs"/>
              </a:rPr>
              <a:t>Following</a:t>
            </a:r>
            <a:r>
              <a:rPr lang="en-US" sz="1200" kern="1200" baseline="0">
                <a:solidFill>
                  <a:schemeClr val="tx1"/>
                </a:solidFill>
                <a:effectLst/>
                <a:latin typeface="+mn-lt"/>
                <a:ea typeface="+mn-ea"/>
                <a:cs typeface="+mn-cs"/>
              </a:rPr>
              <a:t> demonstration, ask students these questions.</a:t>
            </a:r>
          </a:p>
        </p:txBody>
      </p:sp>
      <p:sp>
        <p:nvSpPr>
          <p:cNvPr id="4" name="Slide Number Placeholder 3"/>
          <p:cNvSpPr>
            <a:spLocks noGrp="1"/>
          </p:cNvSpPr>
          <p:nvPr>
            <p:ph type="sldNum" sz="quarter" idx="10"/>
          </p:nvPr>
        </p:nvSpPr>
        <p:spPr/>
        <p:txBody>
          <a:bodyPr/>
          <a:lstStyle/>
          <a:p>
            <a:fld id="{295A59FA-31FD-415D-91B3-8D46453FB69B}" type="slidenum">
              <a:rPr lang="en-US" smtClean="0"/>
              <a:t>3</a:t>
            </a:fld>
            <a:endParaRPr lang="en-US"/>
          </a:p>
        </p:txBody>
      </p:sp>
    </p:spTree>
    <p:extLst>
      <p:ext uri="{BB962C8B-B14F-4D97-AF65-F5344CB8AC3E}">
        <p14:creationId xmlns:p14="http://schemas.microsoft.com/office/powerpoint/2010/main" val="2111935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Remind students</a:t>
            </a:r>
            <a:r>
              <a:rPr lang="en-US" sz="1200" kern="1200" baseline="0">
                <a:solidFill>
                  <a:schemeClr val="tx1"/>
                </a:solidFill>
                <a:effectLst/>
                <a:latin typeface="+mn-lt"/>
                <a:ea typeface="+mn-ea"/>
                <a:cs typeface="+mn-cs"/>
              </a:rPr>
              <a:t> of</a:t>
            </a:r>
            <a:r>
              <a:rPr lang="en-US" sz="1200" kern="1200">
                <a:solidFill>
                  <a:schemeClr val="tx1"/>
                </a:solidFill>
                <a:effectLst/>
                <a:latin typeface="+mn-lt"/>
                <a:ea typeface="+mn-ea"/>
                <a:cs typeface="+mn-cs"/>
              </a:rPr>
              <a:t> the meaning of the word sustainability. Inform them that they will be learning how farmers can sustainably manage plant health to produce enough</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food for the world while also preserving the environment for future generations.</a:t>
            </a:r>
          </a:p>
        </p:txBody>
      </p:sp>
      <p:sp>
        <p:nvSpPr>
          <p:cNvPr id="4" name="Slide Number Placeholder 3"/>
          <p:cNvSpPr>
            <a:spLocks noGrp="1"/>
          </p:cNvSpPr>
          <p:nvPr>
            <p:ph type="sldNum" sz="quarter" idx="10"/>
          </p:nvPr>
        </p:nvSpPr>
        <p:spPr/>
        <p:txBody>
          <a:bodyPr/>
          <a:lstStyle/>
          <a:p>
            <a:fld id="{295A59FA-31FD-415D-91B3-8D46453FB69B}" type="slidenum">
              <a:rPr lang="en-US" smtClean="0"/>
              <a:t>4</a:t>
            </a:fld>
            <a:endParaRPr lang="en-US"/>
          </a:p>
        </p:txBody>
      </p:sp>
    </p:spTree>
    <p:extLst>
      <p:ext uri="{BB962C8B-B14F-4D97-AF65-F5344CB8AC3E}">
        <p14:creationId xmlns:p14="http://schemas.microsoft.com/office/powerpoint/2010/main" val="2018847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a:solidFill>
                  <a:schemeClr val="tx1"/>
                </a:solidFill>
                <a:effectLst/>
                <a:latin typeface="+mn-lt"/>
                <a:ea typeface="+mn-ea"/>
                <a:cs typeface="+mn-cs"/>
              </a:rPr>
              <a:t>Plant Health Video link: </a:t>
            </a:r>
            <a:r>
              <a:rPr lang="en-US" sz="1200" kern="1200">
                <a:solidFill>
                  <a:schemeClr val="tx1"/>
                </a:solidFill>
                <a:effectLst/>
                <a:latin typeface="+mn-lt"/>
                <a:ea typeface="+mn-ea"/>
                <a:cs typeface="+mn-cs"/>
                <a:hlinkClick r:id="rId3"/>
              </a:rPr>
              <a:t>https://youtu.be/chdtdWEV-0s</a:t>
            </a:r>
            <a:r>
              <a:rPr lang="en-US" sz="1200" kern="120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95A59FA-31FD-415D-91B3-8D46453FB69B}" type="slidenum">
              <a:rPr lang="en-US" smtClean="0"/>
              <a:t>5</a:t>
            </a:fld>
            <a:endParaRPr lang="en-US"/>
          </a:p>
        </p:txBody>
      </p:sp>
    </p:spTree>
    <p:extLst>
      <p:ext uri="{BB962C8B-B14F-4D97-AF65-F5344CB8AC3E}">
        <p14:creationId xmlns:p14="http://schemas.microsoft.com/office/powerpoint/2010/main" val="685567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265">
              <a:defRPr/>
            </a:pPr>
            <a:r>
              <a:rPr lang="en-US" sz="1200" kern="1200">
                <a:solidFill>
                  <a:schemeClr val="tx1"/>
                </a:solidFill>
                <a:effectLst/>
                <a:latin typeface="+mn-lt"/>
                <a:ea typeface="+mn-ea"/>
                <a:cs typeface="+mn-cs"/>
              </a:rPr>
              <a:t>Ask students, “Why does soil matter to agriculture and to us?” </a:t>
            </a:r>
            <a:r>
              <a:rPr lang="en-US" sz="1200" i="1" kern="1200">
                <a:solidFill>
                  <a:schemeClr val="tx1"/>
                </a:solidFill>
                <a:effectLst/>
                <a:latin typeface="+mn-lt"/>
                <a:ea typeface="+mn-ea"/>
                <a:cs typeface="+mn-cs"/>
              </a:rPr>
              <a:t>(Crops that we eat grow in the soil, as well as the crops we use to feed livestock that provide us with foods like meat, milk and eggs.)</a:t>
            </a:r>
            <a:r>
              <a:rPr lang="en-US" sz="1200" kern="1200">
                <a:solidFill>
                  <a:schemeClr val="tx1"/>
                </a:solidFill>
                <a:effectLst/>
                <a:latin typeface="+mn-lt"/>
                <a:ea typeface="+mn-ea"/>
                <a:cs typeface="+mn-cs"/>
              </a:rPr>
              <a:t> </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pPr defTabSz="483265">
              <a:defRPr/>
            </a:pPr>
            <a:r>
              <a:rPr lang="en-US" sz="1200" kern="1200">
                <a:solidFill>
                  <a:schemeClr val="tx1"/>
                </a:solidFill>
                <a:effectLst/>
                <a:latin typeface="+mn-lt"/>
                <a:ea typeface="+mn-ea"/>
                <a:cs typeface="+mn-cs"/>
              </a:rPr>
              <a:t>Explain to students that just like we need nutrients, which we obtain from the food we eat, plants also require nutrients, which they get from the soil.</a:t>
            </a:r>
          </a:p>
          <a:p>
            <a:pPr defTabSz="483265">
              <a:defRPr/>
            </a:pPr>
            <a:endParaRPr lang="en-US" sz="1200" kern="1200">
              <a:solidFill>
                <a:schemeClr val="tx1"/>
              </a:solidFill>
              <a:effectLst/>
              <a:latin typeface="+mn-lt"/>
              <a:ea typeface="+mn-ea"/>
              <a:cs typeface="+mn-cs"/>
            </a:endParaRPr>
          </a:p>
          <a:p>
            <a:pPr defTabSz="483265">
              <a:defRPr/>
            </a:pPr>
            <a:r>
              <a:rPr lang="en-US" sz="1200" kern="1200">
                <a:solidFill>
                  <a:schemeClr val="tx1"/>
                </a:solidFill>
                <a:effectLst/>
                <a:latin typeface="+mn-lt"/>
                <a:ea typeface="+mn-ea"/>
                <a:cs typeface="+mn-cs"/>
              </a:rPr>
              <a:t>The soil beneath our feet is one of our most precious resources; in reality, it makes life possible! It is much more than just dirt! Soil is composed of sand, silt, clay, plant nutrients, organic material, bacteria, crawling critters, oxygen, water and much more.</a:t>
            </a:r>
            <a:endParaRPr lang="en-US"/>
          </a:p>
        </p:txBody>
      </p:sp>
      <p:sp>
        <p:nvSpPr>
          <p:cNvPr id="4" name="Slide Number Placeholder 3"/>
          <p:cNvSpPr>
            <a:spLocks noGrp="1"/>
          </p:cNvSpPr>
          <p:nvPr>
            <p:ph type="sldNum" sz="quarter" idx="10"/>
          </p:nvPr>
        </p:nvSpPr>
        <p:spPr/>
        <p:txBody>
          <a:bodyPr/>
          <a:lstStyle/>
          <a:p>
            <a:fld id="{295A59FA-31FD-415D-91B3-8D46453FB69B}" type="slidenum">
              <a:rPr lang="en-US" smtClean="0"/>
              <a:t>6</a:t>
            </a:fld>
            <a:endParaRPr lang="en-US"/>
          </a:p>
        </p:txBody>
      </p:sp>
    </p:spTree>
    <p:extLst>
      <p:ext uri="{BB962C8B-B14F-4D97-AF65-F5344CB8AC3E}">
        <p14:creationId xmlns:p14="http://schemas.microsoft.com/office/powerpoint/2010/main" val="1302324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buFont typeface="Arial" charset="0"/>
              <a:buChar char="•"/>
            </a:pPr>
            <a:r>
              <a:rPr lang="en-US" sz="1200" kern="1200">
                <a:solidFill>
                  <a:schemeClr val="tx1"/>
                </a:solidFill>
                <a:effectLst/>
                <a:latin typeface="+mn-lt"/>
                <a:ea typeface="+mn-ea"/>
                <a:cs typeface="+mn-cs"/>
              </a:rPr>
              <a:t>Plants require 17 nutrients to grow. </a:t>
            </a:r>
          </a:p>
          <a:p>
            <a:pPr marL="171450" lvl="0" indent="-171450" rtl="0">
              <a:buFont typeface="Arial" charset="0"/>
              <a:buChar char="•"/>
            </a:pPr>
            <a:r>
              <a:rPr lang="en-US" sz="1200" b="0" kern="1200">
                <a:solidFill>
                  <a:schemeClr val="tx1"/>
                </a:solidFill>
                <a:effectLst/>
                <a:latin typeface="+mn-lt"/>
                <a:ea typeface="+mn-ea"/>
                <a:cs typeface="+mn-cs"/>
              </a:rPr>
              <a:t>Ask students, “What three primary nutrients do plants need to grow?” </a:t>
            </a:r>
            <a:r>
              <a:rPr lang="en-US" sz="1200" b="0" i="1" kern="1200">
                <a:solidFill>
                  <a:schemeClr val="tx1"/>
                </a:solidFill>
                <a:effectLst/>
                <a:latin typeface="+mn-lt"/>
                <a:ea typeface="+mn-ea"/>
                <a:cs typeface="+mn-cs"/>
              </a:rPr>
              <a:t>(nitrogen (N), phosphorus (P), and potassium (K)) </a:t>
            </a:r>
          </a:p>
          <a:p>
            <a:pPr marL="171450" lvl="0" indent="-171450" rtl="0">
              <a:buFont typeface="Arial" charset="0"/>
              <a:buChar char="•"/>
            </a:pPr>
            <a:endParaRPr lang="en-US" sz="1200" b="0" i="1" kern="1200">
              <a:solidFill>
                <a:schemeClr val="tx1"/>
              </a:solidFill>
              <a:effectLst/>
              <a:latin typeface="+mn-lt"/>
              <a:ea typeface="+mn-ea"/>
              <a:cs typeface="+mn-cs"/>
            </a:endParaRPr>
          </a:p>
          <a:p>
            <a:pPr marL="171450" lvl="0" indent="-171450" rtl="0">
              <a:buFont typeface="Arial" charset="0"/>
              <a:buChar char="•"/>
            </a:pPr>
            <a:r>
              <a:rPr lang="en-US" sz="1200" b="0" kern="1200">
                <a:solidFill>
                  <a:schemeClr val="tx1"/>
                </a:solidFill>
                <a:effectLst/>
                <a:latin typeface="+mn-lt"/>
                <a:ea typeface="+mn-ea"/>
                <a:cs typeface="+mn-cs"/>
              </a:rPr>
              <a:t>Remember the bank analogy for stored nutrients.</a:t>
            </a:r>
          </a:p>
          <a:p>
            <a:pPr marL="628650" lvl="1" indent="-171450">
              <a:buFont typeface="Courier New" charset="0"/>
              <a:buChar char="o"/>
            </a:pPr>
            <a:r>
              <a:rPr lang="en-US" sz="1200" kern="1200">
                <a:solidFill>
                  <a:schemeClr val="tx1"/>
                </a:solidFill>
                <a:effectLst/>
                <a:latin typeface="+mn-lt"/>
                <a:ea typeface="+mn-ea"/>
                <a:cs typeface="+mn-cs"/>
              </a:rPr>
              <a:t>In the video they use an analogy of a bank and storing nutrients. As an additional example you can use a refrigerator analogy. Explain that we have to restock the refrigerator when we run out of food. Similarly, after we harvest a crop, we need to “restock” the soil with the nutrients that were used as the crop grew. This will allow the next crop to reach its full potential.</a:t>
            </a:r>
            <a:endParaRPr lang="en-US"/>
          </a:p>
        </p:txBody>
      </p:sp>
      <p:sp>
        <p:nvSpPr>
          <p:cNvPr id="4" name="Slide Number Placeholder 3"/>
          <p:cNvSpPr>
            <a:spLocks noGrp="1"/>
          </p:cNvSpPr>
          <p:nvPr>
            <p:ph type="sldNum" sz="quarter" idx="10"/>
          </p:nvPr>
        </p:nvSpPr>
        <p:spPr/>
        <p:txBody>
          <a:bodyPr/>
          <a:lstStyle/>
          <a:p>
            <a:fld id="{295A59FA-31FD-415D-91B3-8D46453FB69B}" type="slidenum">
              <a:rPr lang="en-US" smtClean="0"/>
              <a:t>7</a:t>
            </a:fld>
            <a:endParaRPr lang="en-US"/>
          </a:p>
        </p:txBody>
      </p:sp>
    </p:spTree>
    <p:extLst>
      <p:ext uri="{BB962C8B-B14F-4D97-AF65-F5344CB8AC3E}">
        <p14:creationId xmlns:p14="http://schemas.microsoft.com/office/powerpoint/2010/main" val="2007861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483265">
              <a:buFont typeface="Arial" charset="0"/>
              <a:buChar char="•"/>
              <a:defRPr/>
            </a:pPr>
            <a:r>
              <a:rPr lang="en-US" sz="1200" kern="1200">
                <a:solidFill>
                  <a:schemeClr val="tx1"/>
                </a:solidFill>
                <a:effectLst/>
                <a:latin typeface="+mn-lt"/>
                <a:ea typeface="+mn-ea"/>
                <a:cs typeface="+mn-cs"/>
              </a:rPr>
              <a:t>First and foremost, plants need nutrients</a:t>
            </a:r>
            <a:r>
              <a:rPr lang="en-US" sz="1200" kern="1200" baseline="0">
                <a:solidFill>
                  <a:schemeClr val="tx1"/>
                </a:solidFill>
                <a:effectLst/>
                <a:latin typeface="+mn-lt"/>
                <a:ea typeface="+mn-ea"/>
                <a:cs typeface="+mn-cs"/>
              </a:rPr>
              <a:t> to grow.</a:t>
            </a:r>
          </a:p>
          <a:p>
            <a:pPr marL="0" indent="0" defTabSz="483265">
              <a:buFont typeface="Arial" charset="0"/>
              <a:buNone/>
              <a:defRPr/>
            </a:pPr>
            <a:endParaRPr lang="en-US" sz="1200" kern="1200">
              <a:solidFill>
                <a:schemeClr val="tx1"/>
              </a:solidFill>
              <a:effectLst/>
              <a:latin typeface="+mn-lt"/>
              <a:ea typeface="+mn-ea"/>
              <a:cs typeface="+mn-cs"/>
            </a:endParaRPr>
          </a:p>
          <a:p>
            <a:pPr marL="171450" indent="-171450" defTabSz="483265">
              <a:buFont typeface="Arial" charset="0"/>
              <a:buChar char="•"/>
              <a:defRPr/>
            </a:pPr>
            <a:r>
              <a:rPr lang="en-US" sz="1200" kern="1200">
                <a:solidFill>
                  <a:schemeClr val="tx1"/>
                </a:solidFill>
                <a:effectLst/>
                <a:latin typeface="+mn-lt"/>
                <a:ea typeface="+mn-ea"/>
                <a:cs typeface="+mn-cs"/>
              </a:rPr>
              <a:t>Recap with students,</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“Where do soil nutrients come from?”</a:t>
            </a:r>
            <a:r>
              <a:rPr lang="en-US" sz="1200" i="1" kern="1200">
                <a:solidFill>
                  <a:schemeClr val="tx1"/>
                </a:solidFill>
                <a:effectLst/>
                <a:latin typeface="+mn-lt"/>
                <a:ea typeface="+mn-ea"/>
                <a:cs typeface="+mn-cs"/>
              </a:rPr>
              <a:t> (Nature!</a:t>
            </a:r>
            <a:r>
              <a:rPr lang="en-US" sz="1200" i="1" kern="1200" baseline="0">
                <a:solidFill>
                  <a:schemeClr val="tx1"/>
                </a:solidFill>
                <a:effectLst/>
                <a:latin typeface="+mn-lt"/>
                <a:ea typeface="+mn-ea"/>
                <a:cs typeface="+mn-cs"/>
              </a:rPr>
              <a:t> </a:t>
            </a:r>
            <a:r>
              <a:rPr lang="en-US" sz="1200" i="1" kern="1200">
                <a:solidFill>
                  <a:schemeClr val="tx1"/>
                </a:solidFill>
                <a:effectLst/>
                <a:latin typeface="+mn-lt"/>
                <a:ea typeface="+mn-ea"/>
                <a:cs typeface="+mn-cs"/>
              </a:rPr>
              <a:t>Fertilizer, manure, organic sources/compost)</a:t>
            </a:r>
            <a:r>
              <a:rPr lang="en-US">
                <a:effectLst/>
              </a:rPr>
              <a:t> </a:t>
            </a:r>
          </a:p>
          <a:p>
            <a:pPr marL="628650" marR="0" lvl="1" indent="-171450" algn="l" defTabSz="483265" rtl="0" eaLnBrk="1" fontAlgn="auto" latinLnBrk="0" hangingPunct="1">
              <a:lnSpc>
                <a:spcPct val="100000"/>
              </a:lnSpc>
              <a:spcBef>
                <a:spcPts val="0"/>
              </a:spcBef>
              <a:spcAft>
                <a:spcPts val="0"/>
              </a:spcAft>
              <a:buClrTx/>
              <a:buSzTx/>
              <a:buFont typeface="Courier New" charset="0"/>
              <a:buChar char="o"/>
              <a:tabLst/>
              <a:defRPr/>
            </a:pPr>
            <a:r>
              <a:rPr lang="en-US" sz="1200" kern="1200">
                <a:solidFill>
                  <a:schemeClr val="tx1"/>
                </a:solidFill>
                <a:effectLst/>
                <a:latin typeface="+mn-lt"/>
                <a:ea typeface="+mn-ea"/>
                <a:cs typeface="+mn-cs"/>
              </a:rPr>
              <a:t>Be sure your students recognize that soil nutrients come from both organic and inorganic sources. Organic fertilizers come from sources that were once living. Examples include animal manure, green crops and composts. Inorganic fertilizers come from natural mineral deposits in the earth that are mined and processed</a:t>
            </a:r>
            <a:r>
              <a:rPr lang="en-US" sz="1200" kern="1200" baseline="0">
                <a:solidFill>
                  <a:schemeClr val="tx1"/>
                </a:solidFill>
                <a:effectLst/>
                <a:latin typeface="+mn-lt"/>
                <a:ea typeface="+mn-ea"/>
                <a:cs typeface="+mn-cs"/>
              </a:rPr>
              <a:t> into a source that plants can absorb.</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95A59FA-31FD-415D-91B3-8D46453FB69B}" type="slidenum">
              <a:rPr lang="en-US" smtClean="0"/>
              <a:t>8</a:t>
            </a:fld>
            <a:endParaRPr lang="en-US"/>
          </a:p>
        </p:txBody>
      </p:sp>
    </p:spTree>
    <p:extLst>
      <p:ext uri="{BB962C8B-B14F-4D97-AF65-F5344CB8AC3E}">
        <p14:creationId xmlns:p14="http://schemas.microsoft.com/office/powerpoint/2010/main" val="863331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265">
              <a:defRPr/>
            </a:pPr>
            <a:endParaRPr lang="en-US"/>
          </a:p>
        </p:txBody>
      </p:sp>
      <p:sp>
        <p:nvSpPr>
          <p:cNvPr id="4" name="Slide Number Placeholder 3"/>
          <p:cNvSpPr>
            <a:spLocks noGrp="1"/>
          </p:cNvSpPr>
          <p:nvPr>
            <p:ph type="sldNum" sz="quarter" idx="10"/>
          </p:nvPr>
        </p:nvSpPr>
        <p:spPr/>
        <p:txBody>
          <a:bodyPr/>
          <a:lstStyle/>
          <a:p>
            <a:fld id="{295A59FA-31FD-415D-91B3-8D46453FB69B}" type="slidenum">
              <a:rPr lang="en-US" smtClean="0"/>
              <a:t>9</a:t>
            </a:fld>
            <a:endParaRPr lang="en-US"/>
          </a:p>
        </p:txBody>
      </p:sp>
    </p:spTree>
    <p:extLst>
      <p:ext uri="{BB962C8B-B14F-4D97-AF65-F5344CB8AC3E}">
        <p14:creationId xmlns:p14="http://schemas.microsoft.com/office/powerpoint/2010/main" val="17991250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84582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9A0806-7CE9-4D9D-BECA-52006E9A506E}" type="datetimeFigureOut">
              <a:rPr lang="en-US" smtClean="0"/>
              <a:t>7/30/2019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2040C-3EF2-4C21-8D4F-D7CE1CFC51C3}"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628"/>
            <a:ext cx="9144000" cy="1145628"/>
          </a:xfrm>
          <a:prstGeom prst="rect">
            <a:avLst/>
          </a:prstGeom>
        </p:spPr>
      </p:pic>
      <p:sp>
        <p:nvSpPr>
          <p:cNvPr id="2" name="Title 1"/>
          <p:cNvSpPr>
            <a:spLocks noGrp="1"/>
          </p:cNvSpPr>
          <p:nvPr>
            <p:ph type="title" hasCustomPrompt="1"/>
          </p:nvPr>
        </p:nvSpPr>
        <p:spPr>
          <a:xfrm>
            <a:off x="381000" y="13137"/>
            <a:ext cx="8458200" cy="1143000"/>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972660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143000"/>
            <a:ext cx="9144000" cy="4953000"/>
          </a:xfrm>
          <a:prstGeom prst="rect">
            <a:avLst/>
          </a:prstGeom>
        </p:spPr>
      </p:pic>
      <p:sp>
        <p:nvSpPr>
          <p:cNvPr id="3" name="Content Placeholder 2"/>
          <p:cNvSpPr>
            <a:spLocks noGrp="1"/>
          </p:cNvSpPr>
          <p:nvPr>
            <p:ph idx="1"/>
          </p:nvPr>
        </p:nvSpPr>
        <p:spPr>
          <a:xfrm>
            <a:off x="381000" y="1295400"/>
            <a:ext cx="4876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9A0806-7CE9-4D9D-BECA-52006E9A506E}" type="datetimeFigureOut">
              <a:rPr lang="en-US" smtClean="0"/>
              <a:t>7/30/2019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2040C-3EF2-4C21-8D4F-D7CE1CFC51C3}" type="slidenum">
              <a:rPr lang="en-US" smtClean="0"/>
              <a:t>‹#›</a:t>
            </a:fld>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2628"/>
            <a:ext cx="9144000" cy="1145628"/>
          </a:xfrm>
          <a:prstGeom prst="rect">
            <a:avLst/>
          </a:prstGeom>
        </p:spPr>
      </p:pic>
      <p:sp>
        <p:nvSpPr>
          <p:cNvPr id="2" name="Title 1"/>
          <p:cNvSpPr>
            <a:spLocks noGrp="1"/>
          </p:cNvSpPr>
          <p:nvPr>
            <p:ph type="title" hasCustomPrompt="1"/>
          </p:nvPr>
        </p:nvSpPr>
        <p:spPr>
          <a:xfrm>
            <a:off x="381000" y="13137"/>
            <a:ext cx="8458200" cy="1143000"/>
          </a:xfrm>
        </p:spPr>
        <p:txBody>
          <a:bodyPr/>
          <a:lstStyle>
            <a:lvl1pPr>
              <a:defRPr>
                <a:solidFill>
                  <a:schemeClr val="bg1"/>
                </a:solidFill>
              </a:defRPr>
            </a:lvl1pPr>
          </a:lstStyle>
          <a:p>
            <a:r>
              <a:rPr lang="en-US"/>
              <a:t>CLICK TO EDIT MASTER TITLE STYLE</a:t>
            </a:r>
          </a:p>
        </p:txBody>
      </p:sp>
      <p:pic>
        <p:nvPicPr>
          <p:cNvPr id="10" name="Content Placeholder 6"/>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875607" y="2161044"/>
            <a:ext cx="5268393" cy="2916912"/>
          </a:xfrm>
          <a:prstGeom prst="rect">
            <a:avLst/>
          </a:prstGeom>
        </p:spPr>
      </p:pic>
      <p:pic>
        <p:nvPicPr>
          <p:cNvPr id="12" name="Picture 11"/>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0" y="6019800"/>
            <a:ext cx="9144000" cy="925830"/>
          </a:xfrm>
          <a:prstGeom prst="rect">
            <a:avLst/>
          </a:prstGeom>
        </p:spPr>
      </p:pic>
      <p:pic>
        <p:nvPicPr>
          <p:cNvPr id="11" name="Picture 10"/>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696200" y="5377452"/>
            <a:ext cx="1634331" cy="1280850"/>
          </a:xfrm>
          <a:prstGeom prst="rect">
            <a:avLst/>
          </a:prstGeom>
        </p:spPr>
      </p:pic>
    </p:spTree>
    <p:extLst>
      <p:ext uri="{BB962C8B-B14F-4D97-AF65-F5344CB8AC3E}">
        <p14:creationId xmlns:p14="http://schemas.microsoft.com/office/powerpoint/2010/main" val="731814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524000"/>
            <a:ext cx="9144000" cy="2133600"/>
          </a:xfrm>
          <a:prstGeom prst="rect">
            <a:avLst/>
          </a:prstGeom>
        </p:spPr>
      </p:pic>
      <p:sp>
        <p:nvSpPr>
          <p:cNvPr id="2" name="Title 1"/>
          <p:cNvSpPr>
            <a:spLocks noGrp="1"/>
          </p:cNvSpPr>
          <p:nvPr>
            <p:ph type="ctrTitle"/>
          </p:nvPr>
        </p:nvSpPr>
        <p:spPr>
          <a:xfrm>
            <a:off x="685800" y="1855787"/>
            <a:ext cx="7772400" cy="1470025"/>
          </a:xfrm>
        </p:spPr>
        <p:txBody>
          <a:bodyPr/>
          <a:lstStyle>
            <a:lvl1pPr algn="ctr">
              <a:defRPr baseline="0">
                <a:solidFill>
                  <a:schemeClr val="bg1"/>
                </a:solidFill>
              </a:defRPr>
            </a:lvl1pPr>
          </a:lstStyle>
          <a:p>
            <a:r>
              <a:rPr lang="en-US"/>
              <a:t>Click to edit Master title style</a:t>
            </a:r>
          </a:p>
        </p:txBody>
      </p:sp>
      <p:sp>
        <p:nvSpPr>
          <p:cNvPr id="4" name="Date Placeholder 3"/>
          <p:cNvSpPr>
            <a:spLocks noGrp="1"/>
          </p:cNvSpPr>
          <p:nvPr>
            <p:ph type="dt" sz="half" idx="10"/>
          </p:nvPr>
        </p:nvSpPr>
        <p:spPr/>
        <p:txBody>
          <a:bodyPr/>
          <a:lstStyle/>
          <a:p>
            <a:fld id="{699A0806-7CE9-4D9D-BECA-52006E9A506E}" type="datetimeFigureOut">
              <a:rPr lang="en-US" smtClean="0"/>
              <a:t>7/30/2019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2040C-3EF2-4C21-8D4F-D7CE1CFC51C3}" type="slidenum">
              <a:rPr lang="en-US" smtClean="0"/>
              <a:t>‹#›</a:t>
            </a:fld>
            <a:endParaRPr lang="en-US"/>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4114800"/>
            <a:ext cx="3919090" cy="1899681"/>
          </a:xfrm>
          <a:prstGeom prst="rect">
            <a:avLst/>
          </a:prstGeom>
        </p:spPr>
      </p:pic>
    </p:spTree>
    <p:extLst>
      <p:ext uri="{BB962C8B-B14F-4D97-AF65-F5344CB8AC3E}">
        <p14:creationId xmlns:p14="http://schemas.microsoft.com/office/powerpoint/2010/main" val="2872645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9A0806-7CE9-4D9D-BECA-52006E9A506E}" type="datetimeFigureOut">
              <a:rPr lang="en-US" smtClean="0"/>
              <a:t>7/30/2019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32040C-3EF2-4C21-8D4F-D7CE1CFC51C3}" type="slidenum">
              <a:rPr lang="en-US" smtClean="0"/>
              <a:t>‹#›</a:t>
            </a:fld>
            <a:endParaRPr lang="en-US"/>
          </a:p>
        </p:txBody>
      </p:sp>
    </p:spTree>
    <p:extLst>
      <p:ext uri="{BB962C8B-B14F-4D97-AF65-F5344CB8AC3E}">
        <p14:creationId xmlns:p14="http://schemas.microsoft.com/office/powerpoint/2010/main" val="1294125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9A0806-7CE9-4D9D-BECA-52006E9A506E}" type="datetimeFigureOut">
              <a:rPr lang="en-US" smtClean="0"/>
              <a:t>7/30/2019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32040C-3EF2-4C21-8D4F-D7CE1CFC51C3}" type="slidenum">
              <a:rPr lang="en-US" smtClean="0"/>
              <a:t>‹#›</a:t>
            </a:fld>
            <a:endParaRPr lang="en-US"/>
          </a:p>
        </p:txBody>
      </p:sp>
    </p:spTree>
    <p:extLst>
      <p:ext uri="{BB962C8B-B14F-4D97-AF65-F5344CB8AC3E}">
        <p14:creationId xmlns:p14="http://schemas.microsoft.com/office/powerpoint/2010/main" val="2513498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99A0806-7CE9-4D9D-BECA-52006E9A506E}" type="datetimeFigureOut">
              <a:rPr lang="en-US" smtClean="0"/>
              <a:t>7/30/2019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32040C-3EF2-4C21-8D4F-D7CE1CFC51C3}" type="slidenum">
              <a:rPr lang="en-US" smtClean="0"/>
              <a:t>‹#›</a:t>
            </a:fld>
            <a:endParaRPr lang="en-US"/>
          </a:p>
        </p:txBody>
      </p:sp>
    </p:spTree>
    <p:extLst>
      <p:ext uri="{BB962C8B-B14F-4D97-AF65-F5344CB8AC3E}">
        <p14:creationId xmlns:p14="http://schemas.microsoft.com/office/powerpoint/2010/main" val="3847443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99A0806-7CE9-4D9D-BECA-52006E9A506E}" type="datetimeFigureOut">
              <a:rPr lang="en-US" smtClean="0"/>
              <a:t>7/30/2019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32040C-3EF2-4C21-8D4F-D7CE1CFC51C3}" type="slidenum">
              <a:rPr lang="en-US" smtClean="0"/>
              <a:t>‹#›</a:t>
            </a:fld>
            <a:endParaRPr lang="en-US"/>
          </a:p>
        </p:txBody>
      </p:sp>
    </p:spTree>
    <p:extLst>
      <p:ext uri="{BB962C8B-B14F-4D97-AF65-F5344CB8AC3E}">
        <p14:creationId xmlns:p14="http://schemas.microsoft.com/office/powerpoint/2010/main" val="1664057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9A0806-7CE9-4D9D-BECA-52006E9A506E}" type="datetimeFigureOut">
              <a:rPr lang="en-US" smtClean="0"/>
              <a:t>7/30/2019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2040C-3EF2-4C21-8D4F-D7CE1CFC51C3}" type="slidenum">
              <a:rPr lang="en-US" smtClean="0"/>
              <a:t>‹#›</a:t>
            </a:fld>
            <a:endParaRPr lang="en-US"/>
          </a:p>
        </p:txBody>
      </p:sp>
    </p:spTree>
    <p:extLst>
      <p:ext uri="{BB962C8B-B14F-4D97-AF65-F5344CB8AC3E}">
        <p14:creationId xmlns:p14="http://schemas.microsoft.com/office/powerpoint/2010/main" val="3111274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9A0806-7CE9-4D9D-BECA-52006E9A506E}" type="datetimeFigureOut">
              <a:rPr lang="en-US" smtClean="0"/>
              <a:t>7/30/2019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2040C-3EF2-4C21-8D4F-D7CE1CFC51C3}" type="slidenum">
              <a:rPr lang="en-US" smtClean="0"/>
              <a:t>‹#›</a:t>
            </a:fld>
            <a:endParaRPr lang="en-US"/>
          </a:p>
        </p:txBody>
      </p:sp>
    </p:spTree>
    <p:extLst>
      <p:ext uri="{BB962C8B-B14F-4D97-AF65-F5344CB8AC3E}">
        <p14:creationId xmlns:p14="http://schemas.microsoft.com/office/powerpoint/2010/main" val="858947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9A0806-7CE9-4D9D-BECA-52006E9A506E}" type="datetimeFigureOut">
              <a:rPr lang="en-US" smtClean="0"/>
              <a:t>7/30/2019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32040C-3EF2-4C21-8D4F-D7CE1CFC51C3}" type="slidenum">
              <a:rPr lang="en-US" smtClean="0"/>
              <a:t>‹#›</a:t>
            </a:fld>
            <a:endParaRPr lang="en-US"/>
          </a:p>
        </p:txBody>
      </p:sp>
      <p:pic>
        <p:nvPicPr>
          <p:cNvPr id="11" name="Picture 10"/>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0" y="6019800"/>
            <a:ext cx="9144000" cy="925830"/>
          </a:xfrm>
          <a:prstGeom prst="rect">
            <a:avLst/>
          </a:prstGeom>
        </p:spPr>
      </p:pic>
      <p:pic>
        <p:nvPicPr>
          <p:cNvPr id="12" name="Picture 11"/>
          <p:cNvPicPr>
            <a:picLocks noChangeAspect="1"/>
          </p:cNvPicPr>
          <p:nvPr userDrawn="1"/>
        </p:nvPicPr>
        <p:blipFill>
          <a:blip r:embed="rId12">
            <a:extLst>
              <a:ext uri="{28A0092B-C50C-407E-A947-70E740481C1C}">
                <a14:useLocalDpi xmlns:a14="http://schemas.microsoft.com/office/drawing/2010/main"/>
              </a:ext>
            </a:extLst>
          </a:blip>
          <a:stretch>
            <a:fillRect/>
          </a:stretch>
        </p:blipFill>
        <p:spPr>
          <a:xfrm>
            <a:off x="7696200" y="5377452"/>
            <a:ext cx="1634331" cy="1280850"/>
          </a:xfrm>
          <a:prstGeom prst="rect">
            <a:avLst/>
          </a:prstGeom>
        </p:spPr>
      </p:pic>
    </p:spTree>
    <p:extLst>
      <p:ext uri="{BB962C8B-B14F-4D97-AF65-F5344CB8AC3E}">
        <p14:creationId xmlns:p14="http://schemas.microsoft.com/office/powerpoint/2010/main" val="940178650"/>
      </p:ext>
    </p:extLst>
  </p:cSld>
  <p:clrMap bg1="lt1" tx1="dk1" bg2="lt2" tx2="dk2" accent1="accent1" accent2="accent2" accent3="accent3" accent4="accent4" accent5="accent5" accent6="accent6" hlink="hlink" folHlink="folHlink"/>
  <p:sldLayoutIdLst>
    <p:sldLayoutId id="2147483650" r:id="rId1"/>
    <p:sldLayoutId id="2147483660" r:id="rId2"/>
    <p:sldLayoutId id="2147483649" r:id="rId3"/>
    <p:sldLayoutId id="2147483652" r:id="rId4"/>
    <p:sldLayoutId id="2147483653" r:id="rId5"/>
    <p:sldLayoutId id="2147483656" r:id="rId6"/>
    <p:sldLayoutId id="2147483657" r:id="rId7"/>
    <p:sldLayoutId id="2147483658" r:id="rId8"/>
    <p:sldLayoutId id="2147483659" r:id="rId9"/>
  </p:sldLayoutIdLst>
  <p:txStyles>
    <p:titleStyle>
      <a:lvl1pPr algn="l" defTabSz="914400" rtl="0" eaLnBrk="1" latinLnBrk="0" hangingPunct="1">
        <a:spcBef>
          <a:spcPct val="0"/>
        </a:spcBef>
        <a:buNone/>
        <a:defRPr sz="4400" b="1" kern="1200" cap="all"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tiff"/><Relationship Id="rId4" Type="http://schemas.openxmlformats.org/officeDocument/2006/relationships/image" Target="../media/image24.tiff"/></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jp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jp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23.xml.rels><?xml version="1.0" encoding="UTF-8" standalone="yes"?>
<Relationships xmlns="http://schemas.openxmlformats.org/package/2006/relationships"><Relationship Id="rId3" Type="http://schemas.openxmlformats.org/officeDocument/2006/relationships/hyperlink" Target="http://www.agclassroom.org/teacher/matrix/resources.cfm?rid=462&amp;search_term_cr=feeding%20the%20world"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hyperlink" Target="http://journey2050.rnp.io/teachers/online/activities_and_resources#step-by-step-guide"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png"/><Relationship Id="rId7" Type="http://schemas.openxmlformats.org/officeDocument/2006/relationships/image" Target="../media/image54.jpeg"/><Relationship Id="rId12" Type="http://schemas.openxmlformats.org/officeDocument/2006/relationships/image" Target="../media/image59.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53.jpeg"/><Relationship Id="rId11" Type="http://schemas.openxmlformats.org/officeDocument/2006/relationships/image" Target="../media/image58.jpeg"/><Relationship Id="rId5" Type="http://schemas.openxmlformats.org/officeDocument/2006/relationships/image" Target="../media/image52.jpeg"/><Relationship Id="rId10" Type="http://schemas.openxmlformats.org/officeDocument/2006/relationships/image" Target="../media/image57.jpeg"/><Relationship Id="rId4" Type="http://schemas.openxmlformats.org/officeDocument/2006/relationships/image" Target="../media/image51.jpeg"/><Relationship Id="rId9" Type="http://schemas.openxmlformats.org/officeDocument/2006/relationships/image" Target="../media/image5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youtu.be/chdtdWEV-0s"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4.tiff"/><Relationship Id="rId4" Type="http://schemas.openxmlformats.org/officeDocument/2006/relationships/image" Target="../media/image13.tiff"/></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6589" r="6589"/>
          <a:stretch/>
        </p:blipFill>
        <p:spPr>
          <a:xfrm>
            <a:off x="0" y="-10886"/>
            <a:ext cx="9144000" cy="7021286"/>
          </a:xfrm>
          <a:prstGeom prst="rect">
            <a:avLst/>
          </a:prstGeom>
        </p:spPr>
      </p:pic>
      <p:sp>
        <p:nvSpPr>
          <p:cNvPr id="2" name="TextBox 1"/>
          <p:cNvSpPr txBox="1"/>
          <p:nvPr/>
        </p:nvSpPr>
        <p:spPr>
          <a:xfrm>
            <a:off x="0" y="4648200"/>
            <a:ext cx="9144000" cy="923330"/>
          </a:xfrm>
          <a:prstGeom prst="rect">
            <a:avLst/>
          </a:prstGeom>
          <a:noFill/>
        </p:spPr>
        <p:txBody>
          <a:bodyPr wrap="square" rtlCol="0">
            <a:spAutoFit/>
          </a:bodyPr>
          <a:lstStyle/>
          <a:p>
            <a:pPr algn="ctr"/>
            <a:r>
              <a:rPr lang="en-US" sz="5400" b="1">
                <a:solidFill>
                  <a:schemeClr val="bg1"/>
                </a:solidFill>
                <a:effectLst>
                  <a:outerShdw blurRad="38100" dist="38100" dir="2700000" algn="tl">
                    <a:srgbClr val="000000">
                      <a:alpha val="43137"/>
                    </a:srgbClr>
                  </a:outerShdw>
                </a:effectLst>
              </a:rPr>
              <a:t>Plant Health</a:t>
            </a:r>
          </a:p>
        </p:txBody>
      </p:sp>
      <p:sp>
        <p:nvSpPr>
          <p:cNvPr id="7" name="Title 1"/>
          <p:cNvSpPr txBox="1">
            <a:spLocks/>
          </p:cNvSpPr>
          <p:nvPr/>
        </p:nvSpPr>
        <p:spPr>
          <a:xfrm>
            <a:off x="0" y="5463565"/>
            <a:ext cx="9144000" cy="121008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cap="all" baseline="0">
                <a:solidFill>
                  <a:schemeClr val="bg1"/>
                </a:solidFill>
                <a:latin typeface="+mj-lt"/>
                <a:ea typeface="+mj-ea"/>
                <a:cs typeface="+mj-cs"/>
              </a:defRPr>
            </a:lvl1pPr>
          </a:lstStyle>
          <a:p>
            <a:r>
              <a:rPr lang="en-US" sz="3600">
                <a:effectLst>
                  <a:outerShdw blurRad="38100" dist="38100" dir="2700000" algn="tl">
                    <a:srgbClr val="000000">
                      <a:alpha val="43137"/>
                    </a:srgbClr>
                  </a:outerShdw>
                </a:effectLst>
              </a:rPr>
              <a:t>Lesson 2</a:t>
            </a:r>
          </a:p>
        </p:txBody>
      </p:sp>
      <p:sp>
        <p:nvSpPr>
          <p:cNvPr id="8" name="TextBox 7"/>
          <p:cNvSpPr txBox="1"/>
          <p:nvPr/>
        </p:nvSpPr>
        <p:spPr>
          <a:xfrm>
            <a:off x="9220200" y="6172200"/>
            <a:ext cx="914400" cy="523220"/>
          </a:xfrm>
          <a:prstGeom prst="rect">
            <a:avLst/>
          </a:prstGeom>
          <a:noFill/>
        </p:spPr>
        <p:txBody>
          <a:bodyPr wrap="square" rtlCol="0">
            <a:spAutoFit/>
          </a:bodyPr>
          <a:lstStyle/>
          <a:p>
            <a:r>
              <a:rPr lang="en-US" sz="2800" b="1">
                <a:solidFill>
                  <a:srgbClr val="FF0000"/>
                </a:solidFill>
              </a:rPr>
              <a:t>V6.0</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5600" y="228600"/>
            <a:ext cx="5892800" cy="4419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59081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81600" y="3352800"/>
            <a:ext cx="2655992" cy="259080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71855" y="3352800"/>
            <a:ext cx="2655992" cy="2590800"/>
          </a:xfrm>
          <a:prstGeom prst="rect">
            <a:avLst/>
          </a:prstGeom>
        </p:spPr>
      </p:pic>
      <p:sp>
        <p:nvSpPr>
          <p:cNvPr id="3" name="Title 2"/>
          <p:cNvSpPr>
            <a:spLocks noGrp="1"/>
          </p:cNvSpPr>
          <p:nvPr>
            <p:ph type="title"/>
          </p:nvPr>
        </p:nvSpPr>
        <p:spPr/>
        <p:txBody>
          <a:bodyPr/>
          <a:lstStyle/>
          <a:p>
            <a:r>
              <a:rPr lang="en-US"/>
              <a:t>Overall Plant Health</a:t>
            </a:r>
          </a:p>
        </p:txBody>
      </p:sp>
      <p:sp>
        <p:nvSpPr>
          <p:cNvPr id="8" name="Content Placeholder 7"/>
          <p:cNvSpPr>
            <a:spLocks noGrp="1"/>
          </p:cNvSpPr>
          <p:nvPr>
            <p:ph idx="1"/>
          </p:nvPr>
        </p:nvSpPr>
        <p:spPr>
          <a:xfrm>
            <a:off x="464740" y="1331903"/>
            <a:ext cx="8001000" cy="990600"/>
          </a:xfrm>
        </p:spPr>
        <p:txBody>
          <a:bodyPr>
            <a:normAutofit lnSpcReduction="10000"/>
          </a:bodyPr>
          <a:lstStyle/>
          <a:p>
            <a:pPr marL="0" indent="0" algn="ctr">
              <a:buNone/>
            </a:pPr>
            <a:r>
              <a:rPr lang="en-US" i="1"/>
              <a:t>Which person is more likely to get sick if exposed to the same contagious illness?</a:t>
            </a:r>
            <a:endParaRPr lang="en-US" sz="2800" i="1"/>
          </a:p>
        </p:txBody>
      </p:sp>
      <p:sp>
        <p:nvSpPr>
          <p:cNvPr id="7" name="Content Placeholder 7"/>
          <p:cNvSpPr txBox="1">
            <a:spLocks/>
          </p:cNvSpPr>
          <p:nvPr/>
        </p:nvSpPr>
        <p:spPr>
          <a:xfrm>
            <a:off x="863495" y="2405282"/>
            <a:ext cx="3072712" cy="98960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2400" i="1">
                <a:solidFill>
                  <a:schemeClr val="tx2"/>
                </a:solidFill>
              </a:rPr>
              <a:t>Eats a balanced diet, exercises and is in overall good health</a:t>
            </a:r>
            <a:endParaRPr lang="en-US" sz="2000" i="1">
              <a:solidFill>
                <a:schemeClr val="tx2"/>
              </a:solidFill>
            </a:endParaRPr>
          </a:p>
        </p:txBody>
      </p:sp>
      <p:sp>
        <p:nvSpPr>
          <p:cNvPr id="10" name="Content Placeholder 7"/>
          <p:cNvSpPr txBox="1">
            <a:spLocks/>
          </p:cNvSpPr>
          <p:nvPr/>
        </p:nvSpPr>
        <p:spPr>
          <a:xfrm>
            <a:off x="4973240" y="2472869"/>
            <a:ext cx="3072712" cy="98960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2400" i="1">
                <a:solidFill>
                  <a:schemeClr val="tx2"/>
                </a:solidFill>
              </a:rPr>
              <a:t>Eats a poor diet, does not exercise and is generally less healthy</a:t>
            </a:r>
            <a:endParaRPr lang="en-US" sz="2000" i="1">
              <a:solidFill>
                <a:schemeClr val="tx2"/>
              </a:solidFill>
            </a:endParaRPr>
          </a:p>
        </p:txBody>
      </p:sp>
    </p:spTree>
    <p:extLst>
      <p:ext uri="{BB962C8B-B14F-4D97-AF65-F5344CB8AC3E}">
        <p14:creationId xmlns:p14="http://schemas.microsoft.com/office/powerpoint/2010/main" val="108153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800" decel="100000"/>
                                        <p:tgtEl>
                                          <p:spTgt spid="8">
                                            <p:txEl>
                                              <p:pRg st="0" end="0"/>
                                            </p:txEl>
                                          </p:spTgt>
                                        </p:tgtEl>
                                      </p:cBhvr>
                                    </p:animEffect>
                                    <p:anim calcmode="lin" valueType="num">
                                      <p:cBhvr>
                                        <p:cTn id="8" dur="800" decel="100000" fill="hold"/>
                                        <p:tgtEl>
                                          <p:spTgt spid="8">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8">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8">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Overall Plant Health</a:t>
            </a:r>
          </a:p>
        </p:txBody>
      </p:sp>
      <p:sp>
        <p:nvSpPr>
          <p:cNvPr id="8" name="Content Placeholder 7"/>
          <p:cNvSpPr>
            <a:spLocks noGrp="1"/>
          </p:cNvSpPr>
          <p:nvPr>
            <p:ph idx="1"/>
          </p:nvPr>
        </p:nvSpPr>
        <p:spPr>
          <a:xfrm>
            <a:off x="1676400" y="4870513"/>
            <a:ext cx="6019800" cy="1066800"/>
          </a:xfrm>
        </p:spPr>
        <p:txBody>
          <a:bodyPr>
            <a:normAutofit/>
          </a:bodyPr>
          <a:lstStyle/>
          <a:p>
            <a:pPr marL="0" indent="0" algn="ctr">
              <a:buNone/>
            </a:pPr>
            <a:r>
              <a:rPr lang="en-US" i="1"/>
              <a:t>What can make a plant sick or destroy a plant? </a:t>
            </a:r>
            <a:endParaRPr lang="en-US" sz="2800" i="1"/>
          </a:p>
        </p:txBody>
      </p:sp>
      <p:sp>
        <p:nvSpPr>
          <p:cNvPr id="7" name="Content Placeholder 7"/>
          <p:cNvSpPr txBox="1">
            <a:spLocks/>
          </p:cNvSpPr>
          <p:nvPr/>
        </p:nvSpPr>
        <p:spPr>
          <a:xfrm>
            <a:off x="-32994" y="3995197"/>
            <a:ext cx="2418761" cy="83163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b="1">
                <a:solidFill>
                  <a:srgbClr val="FF0000"/>
                </a:solidFill>
              </a:rPr>
              <a:t>Insects</a:t>
            </a:r>
            <a:endParaRPr lang="en-US" sz="2800" b="1">
              <a:solidFill>
                <a:srgbClr val="FF0000"/>
              </a:solidFill>
            </a:endParaRPr>
          </a:p>
        </p:txBody>
      </p:sp>
      <p:sp>
        <p:nvSpPr>
          <p:cNvPr id="9" name="Content Placeholder 7"/>
          <p:cNvSpPr txBox="1">
            <a:spLocks/>
          </p:cNvSpPr>
          <p:nvPr/>
        </p:nvSpPr>
        <p:spPr>
          <a:xfrm>
            <a:off x="4185501" y="3995197"/>
            <a:ext cx="2418761" cy="831632"/>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b="1">
                <a:solidFill>
                  <a:srgbClr val="FF0000"/>
                </a:solidFill>
              </a:rPr>
              <a:t>Nutrient Deficiencies</a:t>
            </a:r>
            <a:endParaRPr lang="en-US" sz="2800" b="1">
              <a:solidFill>
                <a:srgbClr val="FF0000"/>
              </a:solidFill>
            </a:endParaRPr>
          </a:p>
        </p:txBody>
      </p:sp>
      <p:sp>
        <p:nvSpPr>
          <p:cNvPr id="10" name="Content Placeholder 7"/>
          <p:cNvSpPr txBox="1">
            <a:spLocks/>
          </p:cNvSpPr>
          <p:nvPr/>
        </p:nvSpPr>
        <p:spPr>
          <a:xfrm>
            <a:off x="2057400" y="3429000"/>
            <a:ext cx="2418761" cy="83163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b="1">
                <a:solidFill>
                  <a:srgbClr val="FF0000"/>
                </a:solidFill>
              </a:rPr>
              <a:t>Diseases</a:t>
            </a:r>
            <a:endParaRPr lang="en-US" sz="2800" b="1">
              <a:solidFill>
                <a:srgbClr val="FF0000"/>
              </a:solidFill>
            </a:endParaRPr>
          </a:p>
        </p:txBody>
      </p:sp>
      <p:sp>
        <p:nvSpPr>
          <p:cNvPr id="11" name="Content Placeholder 7"/>
          <p:cNvSpPr txBox="1">
            <a:spLocks/>
          </p:cNvSpPr>
          <p:nvPr/>
        </p:nvSpPr>
        <p:spPr>
          <a:xfrm>
            <a:off x="6522563" y="3429000"/>
            <a:ext cx="2418761" cy="831632"/>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b="1">
                <a:solidFill>
                  <a:srgbClr val="FF0000"/>
                </a:solidFill>
              </a:rPr>
              <a:t>Weed Infestations</a:t>
            </a:r>
            <a:endParaRPr lang="en-US" sz="2800" b="1">
              <a:solidFill>
                <a:srgbClr val="FF0000"/>
              </a:solidFill>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3005" y="2057400"/>
            <a:ext cx="1845412" cy="2057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a:ext>
            </a:extLst>
          </a:blip>
          <a:srcRect r="-1269" b="-1"/>
          <a:stretch/>
        </p:blipFill>
        <p:spPr>
          <a:xfrm>
            <a:off x="2336496" y="1457631"/>
            <a:ext cx="1845412" cy="2057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492214" y="1907749"/>
            <a:ext cx="1845412" cy="2057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809236" y="1387171"/>
            <a:ext cx="1845413" cy="20418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6191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800" decel="100000"/>
                                        <p:tgtEl>
                                          <p:spTgt spid="8">
                                            <p:txEl>
                                              <p:pRg st="0" end="0"/>
                                            </p:txEl>
                                          </p:spTgt>
                                        </p:tgtEl>
                                      </p:cBhvr>
                                    </p:animEffect>
                                    <p:anim calcmode="lin" valueType="num">
                                      <p:cBhvr>
                                        <p:cTn id="8" dur="800" decel="100000" fill="hold"/>
                                        <p:tgtEl>
                                          <p:spTgt spid="8">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8">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8">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Overall Plant Health</a:t>
            </a:r>
          </a:p>
        </p:txBody>
      </p:sp>
      <p:pic>
        <p:nvPicPr>
          <p:cNvPr id="15" name="Picture 14"/>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7593224" y="-26776"/>
            <a:ext cx="1550776" cy="1550776"/>
          </a:xfrm>
          <a:prstGeom prst="rect">
            <a:avLst/>
          </a:prstGeom>
        </p:spPr>
      </p:pic>
      <p:sp>
        <p:nvSpPr>
          <p:cNvPr id="2" name="Content Placeholder 1"/>
          <p:cNvSpPr>
            <a:spLocks noGrp="1"/>
          </p:cNvSpPr>
          <p:nvPr>
            <p:ph idx="1"/>
          </p:nvPr>
        </p:nvSpPr>
        <p:spPr>
          <a:xfrm>
            <a:off x="381000" y="1371600"/>
            <a:ext cx="8458200" cy="4525963"/>
          </a:xfrm>
        </p:spPr>
        <p:txBody>
          <a:bodyPr>
            <a:normAutofit lnSpcReduction="10000"/>
          </a:bodyPr>
          <a:lstStyle/>
          <a:p>
            <a:pPr marL="0" indent="0">
              <a:buNone/>
            </a:pPr>
            <a:r>
              <a:rPr lang="en-US" b="1"/>
              <a:t>Other benefits to maintaining optimal plant health:</a:t>
            </a:r>
          </a:p>
          <a:p>
            <a:r>
              <a:rPr lang="en-US"/>
              <a:t>Plants will be better able to resist pests and disease, thereby requiring less human intervention.</a:t>
            </a:r>
          </a:p>
          <a:p>
            <a:r>
              <a:rPr lang="en-US"/>
              <a:t>Plants will grow vigorously and be able to outcompete (grow faster than) weeds.</a:t>
            </a:r>
          </a:p>
          <a:p>
            <a:r>
              <a:rPr lang="en-US"/>
              <a:t>Plants will grow to their genetic potential and produce more food.</a:t>
            </a:r>
          </a:p>
          <a:p>
            <a:endParaRPr lang="en-US"/>
          </a:p>
        </p:txBody>
      </p:sp>
    </p:spTree>
    <p:extLst>
      <p:ext uri="{BB962C8B-B14F-4D97-AF65-F5344CB8AC3E}">
        <p14:creationId xmlns:p14="http://schemas.microsoft.com/office/powerpoint/2010/main" val="73279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a:t>Best Management Practices</a:t>
            </a:r>
          </a:p>
        </p:txBody>
      </p:sp>
      <p:sp>
        <p:nvSpPr>
          <p:cNvPr id="8" name="Content Placeholder 7"/>
          <p:cNvSpPr>
            <a:spLocks noGrp="1"/>
          </p:cNvSpPr>
          <p:nvPr>
            <p:ph idx="1"/>
          </p:nvPr>
        </p:nvSpPr>
        <p:spPr>
          <a:xfrm>
            <a:off x="381000" y="1143000"/>
            <a:ext cx="8229600" cy="4525963"/>
          </a:xfrm>
        </p:spPr>
        <p:txBody>
          <a:bodyPr>
            <a:normAutofit/>
          </a:bodyPr>
          <a:lstStyle/>
          <a:p>
            <a:pPr marL="0" indent="0" algn="ctr">
              <a:buNone/>
            </a:pPr>
            <a:r>
              <a:rPr lang="en-US" i="1"/>
              <a:t>Choices come in varying degrees</a:t>
            </a:r>
            <a:r>
              <a:rPr lang="is-IS" i="1"/>
              <a:t>…</a:t>
            </a:r>
            <a:endParaRPr lang="en-US" sz="2800" i="1"/>
          </a:p>
        </p:txBody>
      </p:sp>
      <p:sp>
        <p:nvSpPr>
          <p:cNvPr id="6" name="Content Placeholder 7"/>
          <p:cNvSpPr txBox="1">
            <a:spLocks/>
          </p:cNvSpPr>
          <p:nvPr/>
        </p:nvSpPr>
        <p:spPr>
          <a:xfrm>
            <a:off x="848696" y="3238343"/>
            <a:ext cx="1984248" cy="660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2800" b="1">
                <a:solidFill>
                  <a:srgbClr val="FF0000"/>
                </a:solidFill>
              </a:rPr>
              <a:t>Poor</a:t>
            </a:r>
          </a:p>
        </p:txBody>
      </p:sp>
      <p:sp>
        <p:nvSpPr>
          <p:cNvPr id="9" name="Content Placeholder 7"/>
          <p:cNvSpPr txBox="1">
            <a:spLocks/>
          </p:cNvSpPr>
          <p:nvPr/>
        </p:nvSpPr>
        <p:spPr>
          <a:xfrm>
            <a:off x="3617976" y="3138713"/>
            <a:ext cx="1984248" cy="660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2800" b="1">
                <a:solidFill>
                  <a:srgbClr val="FF0000"/>
                </a:solidFill>
              </a:rPr>
              <a:t>Good</a:t>
            </a:r>
          </a:p>
        </p:txBody>
      </p:sp>
      <p:sp>
        <p:nvSpPr>
          <p:cNvPr id="10" name="Content Placeholder 7"/>
          <p:cNvSpPr txBox="1">
            <a:spLocks/>
          </p:cNvSpPr>
          <p:nvPr/>
        </p:nvSpPr>
        <p:spPr>
          <a:xfrm>
            <a:off x="6373049" y="3157566"/>
            <a:ext cx="1984248" cy="660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2800" b="1">
                <a:solidFill>
                  <a:srgbClr val="FF0000"/>
                </a:solidFill>
              </a:rPr>
              <a:t>Best!</a:t>
            </a:r>
          </a:p>
        </p:txBody>
      </p:sp>
      <p:sp>
        <p:nvSpPr>
          <p:cNvPr id="11" name="Content Placeholder 7"/>
          <p:cNvSpPr txBox="1">
            <a:spLocks/>
          </p:cNvSpPr>
          <p:nvPr/>
        </p:nvSpPr>
        <p:spPr>
          <a:xfrm>
            <a:off x="381000" y="4114800"/>
            <a:ext cx="8229600" cy="41581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800"/>
              <a:t>“Best Management Practice” (BMP) </a:t>
            </a:r>
            <a:br>
              <a:rPr lang="en-US" sz="2800"/>
            </a:br>
            <a:r>
              <a:rPr lang="en-US" sz="2800"/>
              <a:t>refers to the best way to do something. </a:t>
            </a:r>
            <a:endParaRPr lang="en-US" sz="2400" i="1"/>
          </a:p>
          <a:p>
            <a:pPr marL="0" indent="0" algn="ctr">
              <a:buNone/>
            </a:pPr>
            <a:r>
              <a:rPr lang="en-US" sz="2400">
                <a:solidFill>
                  <a:srgbClr val="00B050"/>
                </a:solidFill>
              </a:rPr>
              <a:t>Can you think of BMPs that protect the soil?</a:t>
            </a:r>
            <a:endParaRPr lang="en-US" sz="2800">
              <a:solidFill>
                <a:srgbClr val="00B050"/>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95865" y="1931762"/>
            <a:ext cx="882015" cy="1225804"/>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4912157">
            <a:off x="4317725" y="1964846"/>
            <a:ext cx="882015" cy="1225804"/>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1499087">
            <a:off x="1399813" y="2008198"/>
            <a:ext cx="882015" cy="1225804"/>
          </a:xfrm>
          <a:prstGeom prst="rect">
            <a:avLst/>
          </a:prstGeom>
        </p:spPr>
      </p:pic>
    </p:spTree>
    <p:extLst>
      <p:ext uri="{BB962C8B-B14F-4D97-AF65-F5344CB8AC3E}">
        <p14:creationId xmlns:p14="http://schemas.microsoft.com/office/powerpoint/2010/main" val="269212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a:t>4r nutrient stewardship</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62200" y="1295400"/>
            <a:ext cx="4495800" cy="4485743"/>
          </a:xfrm>
          <a:prstGeom prst="rect">
            <a:avLst/>
          </a:prstGeom>
        </p:spPr>
      </p:pic>
    </p:spTree>
    <p:extLst>
      <p:ext uri="{BB962C8B-B14F-4D97-AF65-F5344CB8AC3E}">
        <p14:creationId xmlns:p14="http://schemas.microsoft.com/office/powerpoint/2010/main" val="610479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PUBLIC\CPS Farm Tour_2017\Fertilizer vs No Fertilizer_sm.jpg"/>
          <p:cNvPicPr>
            <a:picLocks noChangeAspect="1" noChangeArrowheads="1"/>
          </p:cNvPicPr>
          <p:nvPr/>
        </p:nvPicPr>
        <p:blipFill rotWithShape="1">
          <a:blip r:embed="rId3">
            <a:extLst>
              <a:ext uri="{28A0092B-C50C-407E-A947-70E740481C1C}">
                <a14:useLocalDpi xmlns:a14="http://schemas.microsoft.com/office/drawing/2010/main" val="0"/>
              </a:ext>
            </a:extLst>
          </a:blip>
          <a:srcRect l="2239" r="8205"/>
          <a:stretch/>
        </p:blipFill>
        <p:spPr bwMode="auto">
          <a:xfrm>
            <a:off x="0" y="0"/>
            <a:ext cx="9144000" cy="68294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a:t>Canola crop</a:t>
            </a:r>
          </a:p>
        </p:txBody>
      </p:sp>
      <p:sp>
        <p:nvSpPr>
          <p:cNvPr id="5" name="TextBox 4"/>
          <p:cNvSpPr txBox="1"/>
          <p:nvPr/>
        </p:nvSpPr>
        <p:spPr>
          <a:xfrm>
            <a:off x="1600200" y="4419600"/>
            <a:ext cx="1752600" cy="738664"/>
          </a:xfrm>
          <a:prstGeom prst="rect">
            <a:avLst/>
          </a:prstGeom>
          <a:solidFill>
            <a:schemeClr val="bg1"/>
          </a:solidFill>
        </p:spPr>
        <p:txBody>
          <a:bodyPr wrap="square" rtlCol="0">
            <a:spAutoFit/>
          </a:bodyPr>
          <a:lstStyle/>
          <a:p>
            <a:pPr algn="ctr">
              <a:buNone/>
            </a:pPr>
            <a:r>
              <a:rPr lang="en-US"/>
              <a:t>Fertilizer </a:t>
            </a:r>
            <a:br>
              <a:rPr lang="en-US"/>
            </a:br>
            <a:r>
              <a:rPr lang="en-US" sz="1200"/>
              <a:t>Applied Based on </a:t>
            </a:r>
            <a:br>
              <a:rPr lang="en-US" sz="1200"/>
            </a:br>
            <a:r>
              <a:rPr lang="en-US" sz="1200"/>
              <a:t>4R Nutrient Stewardship</a:t>
            </a:r>
            <a:endParaRPr lang="en-US"/>
          </a:p>
        </p:txBody>
      </p:sp>
      <p:sp>
        <p:nvSpPr>
          <p:cNvPr id="7" name="TextBox 6"/>
          <p:cNvSpPr txBox="1"/>
          <p:nvPr/>
        </p:nvSpPr>
        <p:spPr>
          <a:xfrm>
            <a:off x="7239000" y="4397823"/>
            <a:ext cx="1905000" cy="553998"/>
          </a:xfrm>
          <a:prstGeom prst="rect">
            <a:avLst/>
          </a:prstGeom>
          <a:solidFill>
            <a:schemeClr val="bg1"/>
          </a:solidFill>
        </p:spPr>
        <p:txBody>
          <a:bodyPr wrap="square" rtlCol="0">
            <a:spAutoFit/>
          </a:bodyPr>
          <a:lstStyle/>
          <a:p>
            <a:pPr algn="ctr">
              <a:buNone/>
            </a:pPr>
            <a:r>
              <a:rPr lang="en-US"/>
              <a:t>No Nutrients </a:t>
            </a:r>
            <a:br>
              <a:rPr lang="en-US"/>
            </a:br>
            <a:r>
              <a:rPr lang="en-US" sz="1200"/>
              <a:t>Added to the Soil</a:t>
            </a:r>
            <a:endParaRPr lang="en-US"/>
          </a:p>
        </p:txBody>
      </p:sp>
      <p:sp>
        <p:nvSpPr>
          <p:cNvPr id="3" name="TextBox 2"/>
          <p:cNvSpPr txBox="1"/>
          <p:nvPr/>
        </p:nvSpPr>
        <p:spPr>
          <a:xfrm>
            <a:off x="1066800" y="990600"/>
            <a:ext cx="4876800" cy="707886"/>
          </a:xfrm>
          <a:prstGeom prst="rect">
            <a:avLst/>
          </a:prstGeom>
          <a:solidFill>
            <a:schemeClr val="tx1">
              <a:alpha val="37000"/>
            </a:schemeClr>
          </a:solidFill>
        </p:spPr>
        <p:txBody>
          <a:bodyPr wrap="square" rtlCol="0">
            <a:spAutoFit/>
          </a:bodyPr>
          <a:lstStyle/>
          <a:p>
            <a:pPr algn="ctr">
              <a:buNone/>
            </a:pPr>
            <a:r>
              <a:rPr lang="en-US" sz="2000">
                <a:solidFill>
                  <a:schemeClr val="bg1"/>
                </a:solidFill>
                <a:effectLst>
                  <a:outerShdw blurRad="38100" dist="38100" dir="2700000" algn="tl">
                    <a:srgbClr val="000000">
                      <a:alpha val="43137"/>
                    </a:srgbClr>
                  </a:outerShdw>
                </a:effectLst>
              </a:rPr>
              <a:t>Manufactured fertilizers are responsible for 50% of the world’s food supply. </a:t>
            </a:r>
          </a:p>
        </p:txBody>
      </p:sp>
    </p:spTree>
    <p:extLst>
      <p:ext uri="{BB962C8B-B14F-4D97-AF65-F5344CB8AC3E}">
        <p14:creationId xmlns:p14="http://schemas.microsoft.com/office/powerpoint/2010/main" val="2282208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t>Sustainability Farming Game</a:t>
            </a:r>
            <a:br>
              <a:rPr lang="en-US"/>
            </a:br>
            <a:r>
              <a:rPr lang="en-US"/>
              <a:t>Level 2</a:t>
            </a:r>
          </a:p>
        </p:txBody>
      </p:sp>
    </p:spTree>
    <p:extLst>
      <p:ext uri="{BB962C8B-B14F-4D97-AF65-F5344CB8AC3E}">
        <p14:creationId xmlns:p14="http://schemas.microsoft.com/office/powerpoint/2010/main" val="14748331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0E6880FD-6AB7-4863-B909-3C7C15C2F466}"/>
              </a:ext>
            </a:extLst>
          </p:cNvPr>
          <p:cNvSpPr txBox="1"/>
          <p:nvPr/>
        </p:nvSpPr>
        <p:spPr>
          <a:xfrm>
            <a:off x="6114393" y="4705290"/>
            <a:ext cx="1581807" cy="707886"/>
          </a:xfrm>
          <a:prstGeom prst="rect">
            <a:avLst/>
          </a:prstGeom>
          <a:noFill/>
        </p:spPr>
        <p:txBody>
          <a:bodyPr wrap="square" rtlCol="0">
            <a:spAutoFit/>
          </a:bodyPr>
          <a:lstStyle/>
          <a:p>
            <a:pPr algn="ctr"/>
            <a:r>
              <a:rPr lang="en-US" sz="2000" b="1"/>
              <a:t>World</a:t>
            </a:r>
          </a:p>
          <a:p>
            <a:pPr algn="ctr"/>
            <a:r>
              <a:rPr lang="en-US" sz="2000"/>
              <a:t>(Optional)</a:t>
            </a:r>
          </a:p>
        </p:txBody>
      </p:sp>
      <p:pic>
        <p:nvPicPr>
          <p:cNvPr id="5" name="Picture 4">
            <a:extLst>
              <a:ext uri="{FF2B5EF4-FFF2-40B4-BE49-F238E27FC236}">
                <a16:creationId xmlns:a16="http://schemas.microsoft.com/office/drawing/2014/main" id="{3088B850-F39E-4844-BEC9-50270C6B5CE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2400" y="3428999"/>
            <a:ext cx="8991600" cy="1842541"/>
          </a:xfrm>
          <a:prstGeom prst="rect">
            <a:avLst/>
          </a:prstGeom>
        </p:spPr>
      </p:pic>
      <p:pic>
        <p:nvPicPr>
          <p:cNvPr id="23" name="Picture 22">
            <a:extLst>
              <a:ext uri="{FF2B5EF4-FFF2-40B4-BE49-F238E27FC236}">
                <a16:creationId xmlns:a16="http://schemas.microsoft.com/office/drawing/2014/main" id="{E630C6D7-7289-4CF7-80D7-814DBAF9C18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807116" y="2104793"/>
            <a:ext cx="4498683" cy="37309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TextBox 16"/>
          <p:cNvSpPr txBox="1"/>
          <p:nvPr/>
        </p:nvSpPr>
        <p:spPr>
          <a:xfrm>
            <a:off x="1143000" y="1295400"/>
            <a:ext cx="6934200" cy="2308324"/>
          </a:xfrm>
          <a:prstGeom prst="rect">
            <a:avLst/>
          </a:prstGeom>
          <a:noFill/>
        </p:spPr>
        <p:txBody>
          <a:bodyPr wrap="square" rtlCol="0">
            <a:spAutoFit/>
          </a:bodyPr>
          <a:lstStyle/>
          <a:p>
            <a:pPr algn="ctr"/>
            <a:r>
              <a:rPr lang="en-US" sz="4800" b="1"/>
              <a:t>Play the game!</a:t>
            </a:r>
          </a:p>
          <a:p>
            <a:pPr algn="ctr"/>
            <a:endParaRPr lang="en-US" sz="4800" b="1"/>
          </a:p>
          <a:p>
            <a:pPr algn="ctr"/>
            <a:endParaRPr lang="en-US" sz="4800" b="1"/>
          </a:p>
        </p:txBody>
      </p:sp>
      <p:sp>
        <p:nvSpPr>
          <p:cNvPr id="2" name="Down Arrow 1"/>
          <p:cNvSpPr/>
          <p:nvPr/>
        </p:nvSpPr>
        <p:spPr>
          <a:xfrm>
            <a:off x="1295400" y="1982571"/>
            <a:ext cx="1066800" cy="1330192"/>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2">
            <a:extLst>
              <a:ext uri="{FF2B5EF4-FFF2-40B4-BE49-F238E27FC236}">
                <a16:creationId xmlns:a16="http://schemas.microsoft.com/office/drawing/2014/main" id="{7FFDD95A-8BF6-4132-A56C-5CF4453057EC}"/>
              </a:ext>
            </a:extLst>
          </p:cNvPr>
          <p:cNvSpPr>
            <a:spLocks noGrp="1"/>
          </p:cNvSpPr>
          <p:nvPr>
            <p:ph type="title"/>
          </p:nvPr>
        </p:nvSpPr>
        <p:spPr>
          <a:xfrm>
            <a:off x="381000" y="13137"/>
            <a:ext cx="8458200" cy="1143000"/>
          </a:xfrm>
        </p:spPr>
        <p:txBody>
          <a:bodyPr>
            <a:normAutofit fontScale="90000"/>
          </a:bodyPr>
          <a:lstStyle/>
          <a:p>
            <a:r>
              <a:rPr lang="en-US"/>
              <a:t>Sustainability Farming Game</a:t>
            </a:r>
            <a:br>
              <a:rPr lang="en-US"/>
            </a:br>
            <a:r>
              <a:rPr lang="en-US" sz="3600"/>
              <a:t>Level 2 nutrients</a:t>
            </a:r>
          </a:p>
        </p:txBody>
      </p:sp>
    </p:spTree>
    <p:extLst>
      <p:ext uri="{BB962C8B-B14F-4D97-AF65-F5344CB8AC3E}">
        <p14:creationId xmlns:p14="http://schemas.microsoft.com/office/powerpoint/2010/main" val="12479993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13137"/>
            <a:ext cx="8763000" cy="1143000"/>
          </a:xfrm>
        </p:spPr>
        <p:txBody>
          <a:bodyPr>
            <a:normAutofit/>
          </a:bodyPr>
          <a:lstStyle/>
          <a:p>
            <a:r>
              <a:rPr lang="en-US" sz="3600"/>
              <a:t>Slide over red/yellow areas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22489" y="1371600"/>
            <a:ext cx="7735711" cy="4351337"/>
          </a:xfrm>
          <a:prstGeom prst="rect">
            <a:avLst/>
          </a:prstGeom>
        </p:spPr>
      </p:pic>
      <p:sp>
        <p:nvSpPr>
          <p:cNvPr id="5" name="Right Arrow 4"/>
          <p:cNvSpPr/>
          <p:nvPr/>
        </p:nvSpPr>
        <p:spPr>
          <a:xfrm>
            <a:off x="0" y="3987588"/>
            <a:ext cx="2710691" cy="762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90932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a:t>Follow-Up Discussion</a:t>
            </a:r>
          </a:p>
        </p:txBody>
      </p:sp>
    </p:spTree>
    <p:extLst>
      <p:ext uri="{BB962C8B-B14F-4D97-AF65-F5344CB8AC3E}">
        <p14:creationId xmlns:p14="http://schemas.microsoft.com/office/powerpoint/2010/main" val="2250648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886200" y="1943100"/>
            <a:ext cx="5029200" cy="2743200"/>
          </a:xfrm>
        </p:spPr>
        <p:txBody>
          <a:bodyPr>
            <a:normAutofit/>
          </a:bodyPr>
          <a:lstStyle/>
          <a:p>
            <a:pPr marL="0" indent="0" algn="ctr">
              <a:buNone/>
            </a:pPr>
            <a:r>
              <a:rPr lang="en-US" sz="4800" b="1" i="1"/>
              <a:t>How are nutrients </a:t>
            </a:r>
            <a:r>
              <a:rPr lang="en-US" sz="6000" b="1" i="1"/>
              <a:t>depleted</a:t>
            </a:r>
            <a:r>
              <a:rPr lang="en-US" sz="4800" b="1" i="1"/>
              <a:t> </a:t>
            </a:r>
            <a:br>
              <a:rPr lang="en-US" sz="4800" b="1" i="1"/>
            </a:br>
            <a:r>
              <a:rPr lang="en-US" sz="4800" b="1" i="1"/>
              <a:t>from the soil?</a:t>
            </a:r>
          </a:p>
        </p:txBody>
      </p:sp>
      <p:pic>
        <p:nvPicPr>
          <p:cNvPr id="9" name="Picture 8" descr="cup.png"/>
          <p:cNvPicPr/>
          <p:nvPr/>
        </p:nvPicPr>
        <p:blipFill>
          <a:blip r:embed="rId3">
            <a:extLst>
              <a:ext uri="{28A0092B-C50C-407E-A947-70E740481C1C}">
                <a14:useLocalDpi xmlns:a14="http://schemas.microsoft.com/office/drawing/2010/main"/>
              </a:ext>
            </a:extLst>
          </a:blip>
          <a:srcRect/>
          <a:stretch>
            <a:fillRect/>
          </a:stretch>
        </p:blipFill>
        <p:spPr bwMode="auto">
          <a:xfrm>
            <a:off x="304800" y="1143000"/>
            <a:ext cx="3581400" cy="4572000"/>
          </a:xfrm>
          <a:prstGeom prst="rect">
            <a:avLst/>
          </a:prstGeom>
          <a:noFill/>
          <a:ln>
            <a:noFill/>
          </a:ln>
        </p:spPr>
      </p:pic>
    </p:spTree>
    <p:extLst>
      <p:ext uri="{BB962C8B-B14F-4D97-AF65-F5344CB8AC3E}">
        <p14:creationId xmlns:p14="http://schemas.microsoft.com/office/powerpoint/2010/main" val="221549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800" decel="100000"/>
                                        <p:tgtEl>
                                          <p:spTgt spid="8">
                                            <p:txEl>
                                              <p:pRg st="0" end="0"/>
                                            </p:txEl>
                                          </p:spTgt>
                                        </p:tgtEl>
                                      </p:cBhvr>
                                    </p:animEffect>
                                    <p:anim calcmode="lin" valueType="num">
                                      <p:cBhvr>
                                        <p:cTn id="8" dur="800" decel="100000" fill="hold"/>
                                        <p:tgtEl>
                                          <p:spTgt spid="8">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8">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8">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xEl>
                                              <p:pRg st="0" end="0"/>
                                            </p:txEl>
                                          </p:spTgt>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20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7924799" y="3282599"/>
            <a:ext cx="702433" cy="779062"/>
          </a:xfrm>
          <a:prstGeom prst="rect">
            <a:avLst/>
          </a:prstGeom>
        </p:spPr>
      </p:pic>
      <p:pic>
        <p:nvPicPr>
          <p:cNvPr id="5" name="Picture 4"/>
          <p:cNvPicPr>
            <a:picLocks noChangeAspect="1"/>
          </p:cNvPicPr>
          <p:nvPr/>
        </p:nvPicPr>
        <p:blipFill>
          <a:blip r:embed="rId5">
            <a:alphaModFix amt="20000"/>
            <a:extLst>
              <a:ext uri="{28A0092B-C50C-407E-A947-70E740481C1C}">
                <a14:useLocalDpi xmlns:a14="http://schemas.microsoft.com/office/drawing/2010/main"/>
              </a:ext>
            </a:extLst>
          </a:blip>
          <a:stretch>
            <a:fillRect/>
          </a:stretch>
        </p:blipFill>
        <p:spPr>
          <a:xfrm rot="627755">
            <a:off x="8298748" y="1219200"/>
            <a:ext cx="845252" cy="937461"/>
          </a:xfrm>
          <a:prstGeom prst="rect">
            <a:avLst/>
          </a:prstGeom>
        </p:spPr>
      </p:pic>
      <p:pic>
        <p:nvPicPr>
          <p:cNvPr id="6" name="Picture 5"/>
          <p:cNvPicPr>
            <a:picLocks noChangeAspect="1"/>
          </p:cNvPicPr>
          <p:nvPr/>
        </p:nvPicPr>
        <p:blipFill>
          <a:blip r:embed="rId5">
            <a:alphaModFix amt="20000"/>
            <a:extLst>
              <a:ext uri="{28A0092B-C50C-407E-A947-70E740481C1C}">
                <a14:useLocalDpi xmlns:a14="http://schemas.microsoft.com/office/drawing/2010/main"/>
              </a:ext>
            </a:extLst>
          </a:blip>
          <a:stretch>
            <a:fillRect/>
          </a:stretch>
        </p:blipFill>
        <p:spPr>
          <a:xfrm>
            <a:off x="8677741" y="2842688"/>
            <a:ext cx="507645" cy="563024"/>
          </a:xfrm>
          <a:prstGeom prst="rect">
            <a:avLst/>
          </a:prstGeom>
        </p:spPr>
      </p:pic>
      <p:pic>
        <p:nvPicPr>
          <p:cNvPr id="7" name="Picture 6"/>
          <p:cNvPicPr>
            <a:picLocks noChangeAspect="1"/>
          </p:cNvPicPr>
          <p:nvPr/>
        </p:nvPicPr>
        <p:blipFill>
          <a:blip r:embed="rId5">
            <a:alphaModFix amt="20000"/>
            <a:extLst>
              <a:ext uri="{28A0092B-C50C-407E-A947-70E740481C1C}">
                <a14:useLocalDpi xmlns:a14="http://schemas.microsoft.com/office/drawing/2010/main"/>
              </a:ext>
            </a:extLst>
          </a:blip>
          <a:stretch>
            <a:fillRect/>
          </a:stretch>
        </p:blipFill>
        <p:spPr>
          <a:xfrm rot="18670303">
            <a:off x="7524639" y="4754024"/>
            <a:ext cx="507645" cy="563024"/>
          </a:xfrm>
          <a:prstGeom prst="rect">
            <a:avLst/>
          </a:prstGeom>
        </p:spPr>
      </p:pic>
      <p:pic>
        <p:nvPicPr>
          <p:cNvPr id="8" name="Picture 7"/>
          <p:cNvPicPr>
            <a:picLocks noChangeAspect="1"/>
          </p:cNvPicPr>
          <p:nvPr/>
        </p:nvPicPr>
        <p:blipFill>
          <a:blip r:embed="rId6">
            <a:alphaModFix amt="20000"/>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a:xfrm>
            <a:off x="8721374" y="4377637"/>
            <a:ext cx="507645" cy="563024"/>
          </a:xfrm>
          <a:prstGeom prst="rect">
            <a:avLst/>
          </a:prstGeom>
        </p:spPr>
      </p:pic>
      <p:sp>
        <p:nvSpPr>
          <p:cNvPr id="2" name="Content Placeholder 1"/>
          <p:cNvSpPr>
            <a:spLocks noGrp="1"/>
          </p:cNvSpPr>
          <p:nvPr>
            <p:ph idx="1"/>
          </p:nvPr>
        </p:nvSpPr>
        <p:spPr>
          <a:xfrm>
            <a:off x="504167" y="1547061"/>
            <a:ext cx="6049033" cy="5029200"/>
          </a:xfrm>
        </p:spPr>
        <p:txBody>
          <a:bodyPr>
            <a:normAutofit/>
          </a:bodyPr>
          <a:lstStyle/>
          <a:p>
            <a:pPr lvl="0">
              <a:spcBef>
                <a:spcPts val="0"/>
              </a:spcBef>
              <a:spcAft>
                <a:spcPts val="1800"/>
              </a:spcAft>
            </a:pPr>
            <a:r>
              <a:rPr lang="en-US" sz="2800"/>
              <a:t>Which nutrient practice was best?</a:t>
            </a:r>
          </a:p>
          <a:p>
            <a:pPr lvl="0">
              <a:spcBef>
                <a:spcPts val="0"/>
              </a:spcBef>
              <a:spcAft>
                <a:spcPts val="1800"/>
              </a:spcAft>
            </a:pPr>
            <a:r>
              <a:rPr lang="en-US" sz="2800"/>
              <a:t>If nutrients are </a:t>
            </a:r>
            <a:r>
              <a:rPr lang="en-US" sz="2800" b="1"/>
              <a:t>over </a:t>
            </a:r>
            <a:r>
              <a:rPr lang="en-US" sz="2800"/>
              <a:t>or </a:t>
            </a:r>
            <a:r>
              <a:rPr lang="en-US" sz="2800" b="1"/>
              <a:t>under</a:t>
            </a:r>
            <a:r>
              <a:rPr lang="en-US" sz="2800"/>
              <a:t> applied what impacts did you notice on crop yields, environment or economics?</a:t>
            </a:r>
          </a:p>
          <a:p>
            <a:pPr lvl="0">
              <a:spcBef>
                <a:spcPts val="0"/>
              </a:spcBef>
              <a:spcAft>
                <a:spcPts val="1800"/>
              </a:spcAft>
            </a:pPr>
            <a:r>
              <a:rPr lang="en-US" sz="2800"/>
              <a:t>How can farmers be sure they are applying nutrients in a sustainable way? </a:t>
            </a:r>
            <a:endParaRPr lang="en-US" sz="2800" b="1"/>
          </a:p>
        </p:txBody>
      </p:sp>
      <p:sp>
        <p:nvSpPr>
          <p:cNvPr id="3" name="Title 2"/>
          <p:cNvSpPr>
            <a:spLocks noGrp="1"/>
          </p:cNvSpPr>
          <p:nvPr>
            <p:ph type="title"/>
          </p:nvPr>
        </p:nvSpPr>
        <p:spPr/>
        <p:txBody>
          <a:bodyPr>
            <a:normAutofit/>
          </a:bodyPr>
          <a:lstStyle/>
          <a:p>
            <a:r>
              <a:rPr lang="en-US"/>
              <a:t>game Discussion</a:t>
            </a: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14335" y="1896775"/>
            <a:ext cx="2263406" cy="30178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41412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20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7924799" y="3282599"/>
            <a:ext cx="702433" cy="779062"/>
          </a:xfrm>
          <a:prstGeom prst="rect">
            <a:avLst/>
          </a:prstGeom>
        </p:spPr>
      </p:pic>
      <p:pic>
        <p:nvPicPr>
          <p:cNvPr id="5" name="Picture 4"/>
          <p:cNvPicPr>
            <a:picLocks noChangeAspect="1"/>
          </p:cNvPicPr>
          <p:nvPr/>
        </p:nvPicPr>
        <p:blipFill>
          <a:blip r:embed="rId5">
            <a:alphaModFix amt="20000"/>
            <a:extLst>
              <a:ext uri="{28A0092B-C50C-407E-A947-70E740481C1C}">
                <a14:useLocalDpi xmlns:a14="http://schemas.microsoft.com/office/drawing/2010/main"/>
              </a:ext>
            </a:extLst>
          </a:blip>
          <a:stretch>
            <a:fillRect/>
          </a:stretch>
        </p:blipFill>
        <p:spPr>
          <a:xfrm rot="627755">
            <a:off x="8298748" y="1219200"/>
            <a:ext cx="845252" cy="937461"/>
          </a:xfrm>
          <a:prstGeom prst="rect">
            <a:avLst/>
          </a:prstGeom>
        </p:spPr>
      </p:pic>
      <p:pic>
        <p:nvPicPr>
          <p:cNvPr id="6" name="Picture 5"/>
          <p:cNvPicPr>
            <a:picLocks noChangeAspect="1"/>
          </p:cNvPicPr>
          <p:nvPr/>
        </p:nvPicPr>
        <p:blipFill>
          <a:blip r:embed="rId5">
            <a:alphaModFix amt="20000"/>
            <a:extLst>
              <a:ext uri="{28A0092B-C50C-407E-A947-70E740481C1C}">
                <a14:useLocalDpi xmlns:a14="http://schemas.microsoft.com/office/drawing/2010/main"/>
              </a:ext>
            </a:extLst>
          </a:blip>
          <a:stretch>
            <a:fillRect/>
          </a:stretch>
        </p:blipFill>
        <p:spPr>
          <a:xfrm>
            <a:off x="8677741" y="2842688"/>
            <a:ext cx="507645" cy="563024"/>
          </a:xfrm>
          <a:prstGeom prst="rect">
            <a:avLst/>
          </a:prstGeom>
        </p:spPr>
      </p:pic>
      <p:pic>
        <p:nvPicPr>
          <p:cNvPr id="7" name="Picture 6"/>
          <p:cNvPicPr>
            <a:picLocks noChangeAspect="1"/>
          </p:cNvPicPr>
          <p:nvPr/>
        </p:nvPicPr>
        <p:blipFill>
          <a:blip r:embed="rId5">
            <a:alphaModFix amt="20000"/>
            <a:extLst>
              <a:ext uri="{28A0092B-C50C-407E-A947-70E740481C1C}">
                <a14:useLocalDpi xmlns:a14="http://schemas.microsoft.com/office/drawing/2010/main"/>
              </a:ext>
            </a:extLst>
          </a:blip>
          <a:stretch>
            <a:fillRect/>
          </a:stretch>
        </p:blipFill>
        <p:spPr>
          <a:xfrm rot="18670303">
            <a:off x="8322496" y="4191000"/>
            <a:ext cx="507645" cy="563024"/>
          </a:xfrm>
          <a:prstGeom prst="rect">
            <a:avLst/>
          </a:prstGeom>
        </p:spPr>
      </p:pic>
      <p:pic>
        <p:nvPicPr>
          <p:cNvPr id="8" name="Picture 7"/>
          <p:cNvPicPr>
            <a:picLocks noChangeAspect="1"/>
          </p:cNvPicPr>
          <p:nvPr/>
        </p:nvPicPr>
        <p:blipFill>
          <a:blip r:embed="rId6">
            <a:alphaModFix amt="20000"/>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a:xfrm>
            <a:off x="8890177" y="4848899"/>
            <a:ext cx="507645" cy="563024"/>
          </a:xfrm>
          <a:prstGeom prst="rect">
            <a:avLst/>
          </a:prstGeom>
        </p:spPr>
      </p:pic>
      <p:sp>
        <p:nvSpPr>
          <p:cNvPr id="2" name="Content Placeholder 1"/>
          <p:cNvSpPr>
            <a:spLocks noGrp="1"/>
          </p:cNvSpPr>
          <p:nvPr>
            <p:ph idx="1"/>
          </p:nvPr>
        </p:nvSpPr>
        <p:spPr>
          <a:xfrm>
            <a:off x="432685" y="1150247"/>
            <a:ext cx="8014990" cy="4564753"/>
          </a:xfrm>
        </p:spPr>
        <p:txBody>
          <a:bodyPr>
            <a:noAutofit/>
          </a:bodyPr>
          <a:lstStyle/>
          <a:p>
            <a:pPr lvl="0"/>
            <a:r>
              <a:rPr lang="en-US" sz="2400"/>
              <a:t>Agriculture provides our food supply. Growing our food requires the use of nutrients, which must be returned to the soil through proper application in order to continue growing healthy crops.</a:t>
            </a:r>
          </a:p>
          <a:p>
            <a:pPr lvl="0"/>
            <a:r>
              <a:rPr lang="en-US" sz="2400"/>
              <a:t>Crops grown in soil without proper nutrients are less healthy, less resistant to insects and diseases, and produce a less abundant harvest than crops grown in nutrient-rich soil.</a:t>
            </a:r>
          </a:p>
          <a:p>
            <a:pPr lvl="0"/>
            <a:r>
              <a:rPr lang="en-US" sz="2400"/>
              <a:t>When plant health is managed using best practices farmers can be more successful in harvesting an abundant crop of healthy foods.</a:t>
            </a:r>
          </a:p>
          <a:p>
            <a:pPr lvl="0"/>
            <a:endParaRPr lang="en-US" sz="2400" b="1"/>
          </a:p>
        </p:txBody>
      </p:sp>
      <p:sp>
        <p:nvSpPr>
          <p:cNvPr id="3" name="Title 2"/>
          <p:cNvSpPr>
            <a:spLocks noGrp="1"/>
          </p:cNvSpPr>
          <p:nvPr>
            <p:ph type="title"/>
          </p:nvPr>
        </p:nvSpPr>
        <p:spPr/>
        <p:txBody>
          <a:bodyPr>
            <a:normAutofit/>
          </a:bodyPr>
          <a:lstStyle/>
          <a:p>
            <a:r>
              <a:rPr lang="en-US"/>
              <a:t>Wrap-Up</a:t>
            </a: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0600" y="4953000"/>
            <a:ext cx="2959395" cy="19735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3185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7010400"/>
          </a:xfrm>
          <a:prstGeom prst="rect">
            <a:avLst/>
          </a:prstGeom>
        </p:spPr>
      </p:pic>
      <p:sp>
        <p:nvSpPr>
          <p:cNvPr id="2" name="TextBox 1"/>
          <p:cNvSpPr txBox="1"/>
          <p:nvPr/>
        </p:nvSpPr>
        <p:spPr>
          <a:xfrm>
            <a:off x="0" y="4648200"/>
            <a:ext cx="9144000" cy="923330"/>
          </a:xfrm>
          <a:prstGeom prst="rect">
            <a:avLst/>
          </a:prstGeom>
          <a:noFill/>
        </p:spPr>
        <p:txBody>
          <a:bodyPr wrap="square" rtlCol="0">
            <a:spAutoFit/>
          </a:bodyPr>
          <a:lstStyle/>
          <a:p>
            <a:pPr algn="ctr"/>
            <a:r>
              <a:rPr lang="en-US" sz="5400" b="1">
                <a:solidFill>
                  <a:schemeClr val="bg1"/>
                </a:solidFill>
                <a:effectLst>
                  <a:outerShdw blurRad="38100" dist="38100" dir="2700000" algn="tl">
                    <a:srgbClr val="000000">
                      <a:alpha val="43137"/>
                    </a:srgbClr>
                  </a:outerShdw>
                </a:effectLst>
              </a:rPr>
              <a:t>Questions?</a:t>
            </a:r>
          </a:p>
        </p:txBody>
      </p:sp>
      <p:sp>
        <p:nvSpPr>
          <p:cNvPr id="7" name="Title 1"/>
          <p:cNvSpPr txBox="1">
            <a:spLocks/>
          </p:cNvSpPr>
          <p:nvPr/>
        </p:nvSpPr>
        <p:spPr>
          <a:xfrm>
            <a:off x="0" y="5463565"/>
            <a:ext cx="9144000" cy="121008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cap="all" baseline="0">
                <a:solidFill>
                  <a:schemeClr val="bg1"/>
                </a:solidFill>
                <a:latin typeface="+mj-lt"/>
                <a:ea typeface="+mj-ea"/>
                <a:cs typeface="+mj-cs"/>
              </a:defRPr>
            </a:lvl1pPr>
          </a:lstStyle>
          <a:p>
            <a:r>
              <a:rPr lang="en-US" sz="3600">
                <a:effectLst>
                  <a:outerShdw blurRad="38100" dist="38100" dir="2700000" algn="tl">
                    <a:srgbClr val="000000">
                      <a:alpha val="43137"/>
                    </a:srgbClr>
                  </a:outerShdw>
                </a:effectLst>
                <a:cs typeface="Calibri"/>
              </a:rPr>
              <a:t>Programs@naitco.org</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5600" y="228600"/>
            <a:ext cx="5892800" cy="4419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663411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28600" y="1219200"/>
            <a:ext cx="7772400" cy="4724400"/>
          </a:xfrm>
          <a:prstGeom prst="roundRect">
            <a:avLst/>
          </a:prstGeom>
          <a:solidFill>
            <a:schemeClr val="bg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1000" y="1295400"/>
            <a:ext cx="3810000" cy="4525963"/>
          </a:xfrm>
        </p:spPr>
        <p:txBody>
          <a:bodyPr>
            <a:normAutofit lnSpcReduction="10000"/>
          </a:bodyPr>
          <a:lstStyle/>
          <a:p>
            <a:r>
              <a:rPr lang="en-US"/>
              <a:t>Student Handouts:</a:t>
            </a:r>
          </a:p>
          <a:p>
            <a:pPr lvl="1"/>
            <a:r>
              <a:rPr lang="en-US"/>
              <a:t>Word Search</a:t>
            </a:r>
          </a:p>
          <a:p>
            <a:pPr lvl="1"/>
            <a:r>
              <a:rPr lang="en-US"/>
              <a:t>Crossword Puzzle</a:t>
            </a:r>
          </a:p>
          <a:p>
            <a:pPr lvl="1"/>
            <a:r>
              <a:rPr lang="en-US"/>
              <a:t>Matching Activity</a:t>
            </a:r>
          </a:p>
          <a:p>
            <a:r>
              <a:rPr lang="en-US"/>
              <a:t>Nutrients for Life Resource: </a:t>
            </a:r>
            <a:br>
              <a:rPr lang="en-US"/>
            </a:br>
            <a:r>
              <a:rPr lang="en-US" u="sng">
                <a:hlinkClick r:id="rId3"/>
              </a:rPr>
              <a:t>Feeding the World and Protecting the Environment.</a:t>
            </a:r>
            <a:endParaRPr lang="en-US"/>
          </a:p>
        </p:txBody>
      </p:sp>
      <p:sp>
        <p:nvSpPr>
          <p:cNvPr id="2" name="Title 1"/>
          <p:cNvSpPr>
            <a:spLocks noGrp="1"/>
          </p:cNvSpPr>
          <p:nvPr>
            <p:ph type="title"/>
          </p:nvPr>
        </p:nvSpPr>
        <p:spPr/>
        <p:txBody>
          <a:bodyPr>
            <a:normAutofit/>
          </a:bodyPr>
          <a:lstStyle/>
          <a:p>
            <a:r>
              <a:rPr lang="en-US"/>
              <a:t>Enriching activities</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1502" y="1295400"/>
            <a:ext cx="1747471" cy="2286000"/>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2010"/>
          <a:stretch/>
        </p:blipFill>
        <p:spPr>
          <a:xfrm>
            <a:off x="5353680" y="3314700"/>
            <a:ext cx="1905000" cy="2476382"/>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3200" y="1600200"/>
            <a:ext cx="1959735" cy="2514600"/>
          </a:xfrm>
          <a:prstGeom prst="rect">
            <a:avLst/>
          </a:prstGeom>
        </p:spPr>
      </p:pic>
    </p:spTree>
    <p:extLst>
      <p:ext uri="{BB962C8B-B14F-4D97-AF65-F5344CB8AC3E}">
        <p14:creationId xmlns:p14="http://schemas.microsoft.com/office/powerpoint/2010/main" val="14837642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28600" y="1219200"/>
            <a:ext cx="7772400" cy="4724400"/>
          </a:xfrm>
          <a:prstGeom prst="roundRect">
            <a:avLst/>
          </a:prstGeom>
          <a:solidFill>
            <a:schemeClr val="bg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0999" y="1292088"/>
            <a:ext cx="6549887" cy="4529276"/>
          </a:xfrm>
        </p:spPr>
        <p:txBody>
          <a:bodyPr vert="horz" lIns="91440" tIns="45720" rIns="91440" bIns="45720" rtlCol="0" anchor="t">
            <a:normAutofit/>
          </a:bodyPr>
          <a:lstStyle/>
          <a:p>
            <a:r>
              <a:rPr lang="en-US" sz="2400"/>
              <a:t>Case Study: </a:t>
            </a:r>
            <a:br>
              <a:rPr lang="en-US" sz="2400"/>
            </a:br>
            <a:r>
              <a:rPr lang="en-US" sz="2400"/>
              <a:t>Pests and Diseases</a:t>
            </a:r>
            <a:endParaRPr lang="en-US" sz="2400">
              <a:cs typeface="Calibri"/>
            </a:endParaRPr>
          </a:p>
          <a:p>
            <a:pPr marL="0" indent="0">
              <a:buNone/>
            </a:pPr>
            <a:r>
              <a:rPr lang="en-US" sz="2400"/>
              <a:t>Split the class into two groups and assign each a case to review.</a:t>
            </a:r>
          </a:p>
          <a:p>
            <a:r>
              <a:rPr lang="en-US" sz="2400"/>
              <a:t>Students will understand the importance of taking action through service-learning using the WE Service Learning in Action: </a:t>
            </a:r>
            <a:r>
              <a:rPr lang="en-US" sz="2400" u="sng">
                <a:hlinkClick r:id="rId3"/>
              </a:rPr>
              <a:t>Plant Health</a:t>
            </a:r>
            <a:r>
              <a:rPr lang="en-US" sz="2400"/>
              <a:t> lesson plan </a:t>
            </a:r>
          </a:p>
          <a:p>
            <a:pPr marL="0" indent="0">
              <a:buNone/>
            </a:pPr>
            <a:endParaRPr lang="en-US"/>
          </a:p>
        </p:txBody>
      </p:sp>
      <p:sp>
        <p:nvSpPr>
          <p:cNvPr id="7" name="Title 1"/>
          <p:cNvSpPr>
            <a:spLocks noGrp="1"/>
          </p:cNvSpPr>
          <p:nvPr>
            <p:ph type="title"/>
          </p:nvPr>
        </p:nvSpPr>
        <p:spPr>
          <a:xfrm>
            <a:off x="381000" y="13137"/>
            <a:ext cx="8458200" cy="1143000"/>
          </a:xfrm>
        </p:spPr>
        <p:txBody>
          <a:bodyPr>
            <a:normAutofit/>
          </a:bodyPr>
          <a:lstStyle/>
          <a:p>
            <a:r>
              <a:rPr lang="en-US"/>
              <a:t>Enriching activities</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3585" y="4610100"/>
            <a:ext cx="3088030" cy="2057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descr="X:\Department\SSR - Videos and Photos\Photography\General Agriculture\_S3L5695_l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0999" y="4571555"/>
            <a:ext cx="3200399" cy="21344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2290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295401"/>
            <a:ext cx="4876800" cy="3352800"/>
          </a:xfrm>
        </p:spPr>
        <p:txBody>
          <a:bodyPr>
            <a:noAutofit/>
          </a:bodyPr>
          <a:lstStyle/>
          <a:p>
            <a:pPr marL="0" indent="0">
              <a:buNone/>
            </a:pPr>
            <a:r>
              <a:rPr lang="en-US" sz="1600" b="1"/>
              <a:t>Farmers: </a:t>
            </a:r>
            <a:r>
              <a:rPr lang="en-US" sz="1600"/>
              <a:t>Bob &amp; Sue Jenson</a:t>
            </a:r>
            <a:br>
              <a:rPr lang="en-US" sz="1600"/>
            </a:br>
            <a:r>
              <a:rPr lang="en-US" sz="1600" b="1"/>
              <a:t>Location: </a:t>
            </a:r>
            <a:r>
              <a:rPr lang="en-US" sz="1600"/>
              <a:t>Minnesota, USA</a:t>
            </a:r>
            <a:br>
              <a:rPr lang="en-US" sz="1600"/>
            </a:br>
            <a:r>
              <a:rPr lang="en-US" sz="1600" b="1"/>
              <a:t>Crop: </a:t>
            </a:r>
            <a:r>
              <a:rPr lang="en-US" sz="1600"/>
              <a:t>Soybeans</a:t>
            </a:r>
            <a:br>
              <a:rPr lang="en-US" sz="1600"/>
            </a:br>
            <a:r>
              <a:rPr lang="en-US" sz="1600" b="1"/>
              <a:t>Problem: </a:t>
            </a:r>
            <a:r>
              <a:rPr lang="en-US" sz="1600"/>
              <a:t>Bean Leaf Beetle</a:t>
            </a:r>
          </a:p>
          <a:p>
            <a:pPr marL="0" indent="0">
              <a:buNone/>
            </a:pPr>
            <a:r>
              <a:rPr lang="en-US" sz="1600" b="1"/>
              <a:t>Agronomist Report</a:t>
            </a:r>
            <a:r>
              <a:rPr lang="en-US" sz="1600"/>
              <a:t>: An agronomist inspected this crop and noticed that all stages of plant growth were impacted. There is a decrease in crop yield and  poor seed quality. The beetles are feeding on pods and breaking the pods, as well as scarring the  leaves allowing for fungus to enter. Last, the agronomist report said this beetle was carrying a virus to the plant called bean pod mottle virus, which is mainly a concern if the Jenson’s are selling their soybeans for food because it affects the seed coat quality.</a:t>
            </a:r>
          </a:p>
          <a:p>
            <a:pPr marL="0" indent="0">
              <a:buNone/>
            </a:pPr>
            <a:endParaRPr lang="en-US" sz="1600" b="1"/>
          </a:p>
          <a:p>
            <a:pPr marL="0" indent="0">
              <a:buNone/>
            </a:pPr>
            <a:r>
              <a:rPr lang="en-US" sz="1600" b="1"/>
              <a:t>1. Research the Bean Leaf Beetle</a:t>
            </a:r>
          </a:p>
          <a:p>
            <a:pPr marL="0" indent="0">
              <a:buNone/>
            </a:pPr>
            <a:r>
              <a:rPr lang="en-US" sz="1600" b="1"/>
              <a:t>2. Identify at least one solution to address this pest</a:t>
            </a:r>
            <a:endParaRPr lang="en-US" sz="1600"/>
          </a:p>
        </p:txBody>
      </p:sp>
      <p:sp>
        <p:nvSpPr>
          <p:cNvPr id="3" name="Title 2"/>
          <p:cNvSpPr>
            <a:spLocks noGrp="1"/>
          </p:cNvSpPr>
          <p:nvPr>
            <p:ph type="title"/>
          </p:nvPr>
        </p:nvSpPr>
        <p:spPr/>
        <p:txBody>
          <a:bodyPr/>
          <a:lstStyle/>
          <a:p>
            <a:r>
              <a:rPr lang="en-US"/>
              <a:t>Case study 1</a:t>
            </a:r>
          </a:p>
        </p:txBody>
      </p:sp>
      <p:pic>
        <p:nvPicPr>
          <p:cNvPr id="1028" name="Picture 4" descr="Image result for Bean Leaf Bee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4265" y="1574197"/>
            <a:ext cx="4114800" cy="27414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14951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295401"/>
            <a:ext cx="4876800" cy="3352800"/>
          </a:xfrm>
        </p:spPr>
        <p:txBody>
          <a:bodyPr>
            <a:noAutofit/>
          </a:bodyPr>
          <a:lstStyle/>
          <a:p>
            <a:pPr marL="0" indent="0">
              <a:buNone/>
            </a:pPr>
            <a:r>
              <a:rPr lang="en-US" sz="1600" b="1"/>
              <a:t>Farmers: </a:t>
            </a:r>
            <a:r>
              <a:rPr lang="en-US" sz="1600"/>
              <a:t>Shad &amp; </a:t>
            </a:r>
            <a:r>
              <a:rPr lang="en-US" sz="1600" err="1"/>
              <a:t>Lita</a:t>
            </a:r>
            <a:r>
              <a:rPr lang="en-US" sz="1600"/>
              <a:t> </a:t>
            </a:r>
            <a:r>
              <a:rPr lang="en-US" sz="1600" err="1"/>
              <a:t>Meena</a:t>
            </a:r>
            <a:br>
              <a:rPr lang="en-US" sz="1600"/>
            </a:br>
            <a:r>
              <a:rPr lang="en-US" sz="1600" b="1"/>
              <a:t>Location: </a:t>
            </a:r>
            <a:r>
              <a:rPr lang="en-US" sz="1600"/>
              <a:t>Kenya, Africa</a:t>
            </a:r>
            <a:br>
              <a:rPr lang="en-US" sz="1600"/>
            </a:br>
            <a:r>
              <a:rPr lang="en-US" sz="1600" b="1"/>
              <a:t>Crop: </a:t>
            </a:r>
            <a:r>
              <a:rPr lang="en-US" sz="1600"/>
              <a:t>Maize</a:t>
            </a:r>
            <a:br>
              <a:rPr lang="en-US" sz="1600"/>
            </a:br>
            <a:r>
              <a:rPr lang="en-US" sz="1600" b="1"/>
              <a:t>Problem: </a:t>
            </a:r>
            <a:r>
              <a:rPr lang="en-US" sz="1600"/>
              <a:t> Maize Lethal Necrosis Disease (MLND)</a:t>
            </a:r>
          </a:p>
          <a:p>
            <a:pPr marL="0" indent="0">
              <a:buNone/>
            </a:pPr>
            <a:r>
              <a:rPr lang="en-US" sz="1600" b="1"/>
              <a:t>Agronomist Report</a:t>
            </a:r>
            <a:r>
              <a:rPr lang="en-US" sz="1600"/>
              <a:t>: An agronomist inspected this crop and noticed a 30 percent loss in yields! The agronomist could see the leaves were dry, there were malformed ears, sometimes even no ears on the plants, and some of the ears were rotting. The agronomist let the </a:t>
            </a:r>
            <a:r>
              <a:rPr lang="en-US" sz="1600" err="1"/>
              <a:t>Meena</a:t>
            </a:r>
            <a:r>
              <a:rPr lang="en-US" sz="1600"/>
              <a:t> family know the disease was likely from a long drought, poor soil fertility and poor agricultural</a:t>
            </a:r>
          </a:p>
          <a:p>
            <a:pPr marL="0" indent="0">
              <a:buNone/>
            </a:pPr>
            <a:r>
              <a:rPr lang="en-US" sz="1600"/>
              <a:t>practices. </a:t>
            </a:r>
          </a:p>
          <a:p>
            <a:pPr marL="0" indent="0">
              <a:buNone/>
            </a:pPr>
            <a:endParaRPr lang="en-US" sz="1600" b="1"/>
          </a:p>
          <a:p>
            <a:pPr marL="0" indent="0">
              <a:buNone/>
            </a:pPr>
            <a:r>
              <a:rPr lang="en-US" sz="1600" b="1"/>
              <a:t>1. Research the Maize Lethal Necrosis Disease.</a:t>
            </a:r>
          </a:p>
          <a:p>
            <a:pPr marL="0" indent="0">
              <a:buNone/>
            </a:pPr>
            <a:r>
              <a:rPr lang="en-US" sz="1600" b="1"/>
              <a:t>2. Identify at least one solution to address this disease</a:t>
            </a:r>
            <a:endParaRPr lang="en-US" sz="1600"/>
          </a:p>
        </p:txBody>
      </p:sp>
      <p:sp>
        <p:nvSpPr>
          <p:cNvPr id="3" name="Title 2"/>
          <p:cNvSpPr>
            <a:spLocks noGrp="1"/>
          </p:cNvSpPr>
          <p:nvPr>
            <p:ph type="title"/>
          </p:nvPr>
        </p:nvSpPr>
        <p:spPr/>
        <p:txBody>
          <a:bodyPr/>
          <a:lstStyle/>
          <a:p>
            <a:r>
              <a:rPr lang="en-US"/>
              <a:t>Case study 2</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2999" y="1752600"/>
            <a:ext cx="4116521" cy="27340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301998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295401"/>
            <a:ext cx="8553450" cy="3124200"/>
          </a:xfrm>
        </p:spPr>
        <p:txBody>
          <a:bodyPr>
            <a:normAutofit fontScale="70000" lnSpcReduction="20000"/>
          </a:bodyPr>
          <a:lstStyle/>
          <a:p>
            <a:r>
              <a:rPr lang="en-US"/>
              <a:t>Farm practices and technology are constantly evolving. </a:t>
            </a:r>
          </a:p>
          <a:p>
            <a:pPr lvl="1"/>
            <a:r>
              <a:rPr lang="en-US"/>
              <a:t>Conservation practices (4R Nutrient Stewardship System, contour plowing, terracing, windbreaks, cover crops, crop rotation, no-till farming, etc.)</a:t>
            </a:r>
          </a:p>
          <a:p>
            <a:pPr lvl="1"/>
            <a:r>
              <a:rPr lang="en-US"/>
              <a:t>Cultural controls (varied planting seasons, etc.)</a:t>
            </a:r>
          </a:p>
          <a:p>
            <a:pPr lvl="1"/>
            <a:r>
              <a:rPr lang="en-US"/>
              <a:t>New farm equipment </a:t>
            </a:r>
          </a:p>
          <a:p>
            <a:pPr lvl="1"/>
            <a:r>
              <a:rPr lang="en-US"/>
              <a:t>New technology (Global Positioning System, weather monitoring system, soil PH and temperature analysis, new seed varieties, etc.)</a:t>
            </a:r>
          </a:p>
          <a:p>
            <a:pPr lvl="1"/>
            <a:r>
              <a:rPr lang="en-US"/>
              <a:t>Biological controls (ladybugs, etc.)</a:t>
            </a:r>
          </a:p>
          <a:p>
            <a:pPr lvl="1"/>
            <a:r>
              <a:rPr lang="en-US"/>
              <a:t>Chemical controls (pesticides and herbicides) </a:t>
            </a:r>
          </a:p>
        </p:txBody>
      </p:sp>
      <p:sp>
        <p:nvSpPr>
          <p:cNvPr id="3" name="Title 2"/>
          <p:cNvSpPr>
            <a:spLocks noGrp="1"/>
          </p:cNvSpPr>
          <p:nvPr>
            <p:ph type="title"/>
          </p:nvPr>
        </p:nvSpPr>
        <p:spPr/>
        <p:txBody>
          <a:bodyPr/>
          <a:lstStyle/>
          <a:p>
            <a:r>
              <a:rPr lang="en-US"/>
              <a:t>SCIENCE OF FARMING: Recap</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4300870"/>
            <a:ext cx="5181600" cy="2590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306226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6191" y="1172116"/>
            <a:ext cx="5257800" cy="4038600"/>
          </a:xfrm>
        </p:spPr>
        <p:txBody>
          <a:bodyPr>
            <a:normAutofit fontScale="70000" lnSpcReduction="20000"/>
          </a:bodyPr>
          <a:lstStyle/>
          <a:p>
            <a:pPr marL="0" indent="0">
              <a:buNone/>
            </a:pPr>
            <a:r>
              <a:rPr lang="en-US" b="1"/>
              <a:t>Goal: </a:t>
            </a:r>
            <a:r>
              <a:rPr lang="en-US"/>
              <a:t>Grow a healthy crop and raise healthy livestock while balancing a budget and environmental footprint</a:t>
            </a:r>
          </a:p>
          <a:p>
            <a:pPr marL="0" indent="0">
              <a:buNone/>
            </a:pPr>
            <a:br>
              <a:rPr lang="en-US" b="1"/>
            </a:br>
            <a:r>
              <a:rPr lang="en-US" b="1"/>
              <a:t>Reality: </a:t>
            </a:r>
            <a:r>
              <a:rPr lang="en-US"/>
              <a:t>Farmers must use the resources they have to make informed decisions </a:t>
            </a:r>
          </a:p>
          <a:p>
            <a:pPr lvl="1"/>
            <a:r>
              <a:rPr lang="en-US"/>
              <a:t>Does a Kenyan farmer have the same equipment as a North American farmer?</a:t>
            </a:r>
          </a:p>
          <a:p>
            <a:pPr lvl="1"/>
            <a:r>
              <a:rPr lang="en-US"/>
              <a:t>How does an organic farmer vs a conventional farmer respond to a problem with nutrients, pests or diseases?</a:t>
            </a:r>
          </a:p>
        </p:txBody>
      </p:sp>
      <p:sp>
        <p:nvSpPr>
          <p:cNvPr id="3" name="Title 2"/>
          <p:cNvSpPr>
            <a:spLocks noGrp="1"/>
          </p:cNvSpPr>
          <p:nvPr>
            <p:ph type="title"/>
          </p:nvPr>
        </p:nvSpPr>
        <p:spPr/>
        <p:txBody>
          <a:bodyPr/>
          <a:lstStyle/>
          <a:p>
            <a:r>
              <a:rPr lang="en-US"/>
              <a:t>SCIENCE OF FARMING: Recap</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1295400"/>
            <a:ext cx="2476890" cy="16520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8400" y="3276599"/>
            <a:ext cx="1885245" cy="25151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p:cNvSpPr txBox="1"/>
          <p:nvPr/>
        </p:nvSpPr>
        <p:spPr>
          <a:xfrm>
            <a:off x="152400" y="4648200"/>
            <a:ext cx="5562600" cy="1015663"/>
          </a:xfrm>
          <a:prstGeom prst="rect">
            <a:avLst/>
          </a:prstGeom>
          <a:noFill/>
        </p:spPr>
        <p:txBody>
          <a:bodyPr wrap="square" rtlCol="0">
            <a:spAutoFit/>
          </a:bodyPr>
          <a:lstStyle/>
          <a:p>
            <a:pPr algn="ctr"/>
            <a:r>
              <a:rPr lang="en-US" sz="2000">
                <a:solidFill>
                  <a:srgbClr val="00B050"/>
                </a:solidFill>
              </a:rPr>
              <a:t>There is no one-size-fits-all solution. </a:t>
            </a:r>
            <a:br>
              <a:rPr lang="en-US" sz="2000">
                <a:solidFill>
                  <a:srgbClr val="00B050"/>
                </a:solidFill>
              </a:rPr>
            </a:br>
            <a:r>
              <a:rPr lang="en-US" sz="2000">
                <a:solidFill>
                  <a:srgbClr val="00B050"/>
                </a:solidFill>
              </a:rPr>
              <a:t>Every farmer grows the healthiest plants and animals they can.</a:t>
            </a:r>
          </a:p>
        </p:txBody>
      </p:sp>
      <p:sp>
        <p:nvSpPr>
          <p:cNvPr id="10" name="TextBox 9"/>
          <p:cNvSpPr txBox="1"/>
          <p:nvPr/>
        </p:nvSpPr>
        <p:spPr>
          <a:xfrm>
            <a:off x="381000" y="5888666"/>
            <a:ext cx="6648645" cy="1138773"/>
          </a:xfrm>
          <a:prstGeom prst="rect">
            <a:avLst/>
          </a:prstGeom>
          <a:noFill/>
        </p:spPr>
        <p:txBody>
          <a:bodyPr wrap="square" rtlCol="0">
            <a:spAutoFit/>
          </a:bodyPr>
          <a:lstStyle/>
          <a:p>
            <a:r>
              <a:rPr lang="en-US" sz="3200" b="1">
                <a:solidFill>
                  <a:schemeClr val="tx2"/>
                </a:solidFill>
              </a:rPr>
              <a:t>A farmer’s </a:t>
            </a:r>
            <a:r>
              <a:rPr lang="en-US" sz="3600" b="1">
                <a:solidFill>
                  <a:schemeClr val="tx2"/>
                </a:solidFill>
              </a:rPr>
              <a:t>livelihood</a:t>
            </a:r>
            <a:r>
              <a:rPr lang="en-US" sz="3200" b="1">
                <a:solidFill>
                  <a:schemeClr val="tx2"/>
                </a:solidFill>
              </a:rPr>
              <a:t> depends on sustainable practices.</a:t>
            </a:r>
            <a:endParaRPr lang="en-US" sz="2800">
              <a:solidFill>
                <a:schemeClr val="tx2"/>
              </a:solidFill>
            </a:endParaRPr>
          </a:p>
        </p:txBody>
      </p:sp>
    </p:spTree>
    <p:extLst>
      <p:ext uri="{BB962C8B-B14F-4D97-AF65-F5344CB8AC3E}">
        <p14:creationId xmlns:p14="http://schemas.microsoft.com/office/powerpoint/2010/main" val="170452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41564"/>
            <a:ext cx="9144000" cy="5692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normAutofit fontScale="90000"/>
          </a:bodyPr>
          <a:lstStyle/>
          <a:p>
            <a:r>
              <a:rPr lang="en-US"/>
              <a:t>Brought to you in collaboration</a:t>
            </a:r>
          </a:p>
        </p:txBody>
      </p:sp>
      <p:sp>
        <p:nvSpPr>
          <p:cNvPr id="8" name="TextBox 7"/>
          <p:cNvSpPr txBox="1"/>
          <p:nvPr/>
        </p:nvSpPr>
        <p:spPr>
          <a:xfrm>
            <a:off x="1676400" y="6128028"/>
            <a:ext cx="5867400" cy="707886"/>
          </a:xfrm>
          <a:prstGeom prst="rect">
            <a:avLst/>
          </a:prstGeom>
          <a:noFill/>
        </p:spPr>
        <p:txBody>
          <a:bodyPr wrap="square" rtlCol="0">
            <a:spAutoFit/>
          </a:bodyPr>
          <a:lstStyle/>
          <a:p>
            <a:pPr algn="ctr"/>
            <a:r>
              <a:rPr lang="en-US" sz="4000">
                <a:solidFill>
                  <a:schemeClr val="bg1"/>
                </a:solidFill>
              </a:rPr>
              <a:t>www.Journey2050.com</a:t>
            </a:r>
          </a:p>
        </p:txBody>
      </p:sp>
      <p:pic>
        <p:nvPicPr>
          <p:cNvPr id="4" name="Picture 2" descr="Home"/>
          <p:cNvPicPr>
            <a:picLocks noChangeAspect="1" noChangeArrowheads="1"/>
          </p:cNvPicPr>
          <p:nvPr/>
        </p:nvPicPr>
        <p:blipFill rotWithShape="1">
          <a:blip r:embed="rId3">
            <a:extLst>
              <a:ext uri="{28A0092B-C50C-407E-A947-70E740481C1C}">
                <a14:useLocalDpi xmlns:a14="http://schemas.microsoft.com/office/drawing/2010/main" val="0"/>
              </a:ext>
            </a:extLst>
          </a:blip>
          <a:srcRect r="78721"/>
          <a:stretch/>
        </p:blipFill>
        <p:spPr bwMode="auto">
          <a:xfrm>
            <a:off x="3107749" y="2915891"/>
            <a:ext cx="1065076" cy="12180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CORPORATE\Current Projects\Journey 2050\Logo\AgforLife\AgForLife_Logo\JPG\AgForLife_RG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97545" y="3173808"/>
            <a:ext cx="1737123" cy="69213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www.tractor.com/blog/wp-content/uploads/2015/07/National-Agriculture-in-the-Classroom-Organizat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7634" y="1371121"/>
            <a:ext cx="3509681" cy="82296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W:\CORPORATE\Current Projects\Journey 2050\Logo\AITC Canada\AITC Canada 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13295" y="2879911"/>
            <a:ext cx="1275933" cy="120797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4080" y="2838650"/>
            <a:ext cx="1062302" cy="1352350"/>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3365" y="5965948"/>
            <a:ext cx="3055522" cy="736403"/>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9112" y="4724400"/>
            <a:ext cx="3703322" cy="822960"/>
          </a:xfrm>
          <a:prstGeom prst="rect">
            <a:avLst/>
          </a:prstGeom>
        </p:spPr>
      </p:pic>
      <p:pic>
        <p:nvPicPr>
          <p:cNvPr id="9" name="Picture 2" descr="W:\CORPORATE\Current Projects\Journey 2050\Logo\Canola\AlbertaCanola-HorURL-CMYK.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27634" y="4810397"/>
            <a:ext cx="3254601" cy="58284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11" cstate="print">
            <a:extLst>
              <a:ext uri="{28A0092B-C50C-407E-A947-70E740481C1C}">
                <a14:useLocalDpi xmlns:a14="http://schemas.microsoft.com/office/drawing/2010/main" val="0"/>
              </a:ext>
            </a:extLst>
          </a:blip>
          <a:srcRect l="5796" t="14785" r="4307" b="10697"/>
          <a:stretch/>
        </p:blipFill>
        <p:spPr>
          <a:xfrm>
            <a:off x="5459722" y="5759973"/>
            <a:ext cx="2319831" cy="1120636"/>
          </a:xfrm>
          <a:prstGeom prst="rect">
            <a:avLst/>
          </a:prstGeom>
        </p:spPr>
      </p:pic>
      <p:pic>
        <p:nvPicPr>
          <p:cNvPr id="12" name="Picture 11">
            <a:extLst>
              <a:ext uri="{FF2B5EF4-FFF2-40B4-BE49-F238E27FC236}">
                <a16:creationId xmlns:a16="http://schemas.microsoft.com/office/drawing/2014/main" id="{06BE2D9B-F352-4203-8A54-8857CBF0431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2237" y="1568050"/>
            <a:ext cx="2517072" cy="538961"/>
          </a:xfrm>
          <a:prstGeom prst="rect">
            <a:avLst/>
          </a:prstGeom>
        </p:spPr>
      </p:pic>
    </p:spTree>
    <p:extLst>
      <p:ext uri="{BB962C8B-B14F-4D97-AF65-F5344CB8AC3E}">
        <p14:creationId xmlns:p14="http://schemas.microsoft.com/office/powerpoint/2010/main" val="24385601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63279" y="2971800"/>
            <a:ext cx="7987612" cy="533806"/>
          </a:xfrm>
        </p:spPr>
        <p:txBody>
          <a:bodyPr>
            <a:normAutofit lnSpcReduction="10000"/>
          </a:bodyPr>
          <a:lstStyle/>
          <a:p>
            <a:r>
              <a:rPr lang="en-US" sz="2800"/>
              <a:t>Could farmers also </a:t>
            </a:r>
            <a:r>
              <a:rPr lang="en-US" b="1"/>
              <a:t>not add enough </a:t>
            </a:r>
            <a:r>
              <a:rPr lang="en-US" sz="2800"/>
              <a:t>nutrients?</a:t>
            </a:r>
            <a:endParaRPr lang="en-US" sz="2800" i="1"/>
          </a:p>
        </p:txBody>
      </p:sp>
      <p:sp>
        <p:nvSpPr>
          <p:cNvPr id="7" name="Content Placeholder 7"/>
          <p:cNvSpPr txBox="1">
            <a:spLocks/>
          </p:cNvSpPr>
          <p:nvPr/>
        </p:nvSpPr>
        <p:spPr>
          <a:xfrm>
            <a:off x="-17721" y="3505606"/>
            <a:ext cx="9144000" cy="4572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2800" b="1">
                <a:solidFill>
                  <a:srgbClr val="00B050"/>
                </a:solidFill>
              </a:rPr>
              <a:t>Yes</a:t>
            </a:r>
          </a:p>
        </p:txBody>
      </p:sp>
      <p:sp>
        <p:nvSpPr>
          <p:cNvPr id="9" name="Content Placeholder 7"/>
          <p:cNvSpPr txBox="1">
            <a:spLocks/>
          </p:cNvSpPr>
          <p:nvPr/>
        </p:nvSpPr>
        <p:spPr>
          <a:xfrm>
            <a:off x="381000" y="4484913"/>
            <a:ext cx="8763000" cy="84908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a:t>If growing plants deplete soil nutrients, why should farmers continue to grow crops</a:t>
            </a:r>
            <a:r>
              <a:rPr lang="en-US" sz="2800"/>
              <a:t>? </a:t>
            </a:r>
            <a:endParaRPr lang="en-US" sz="2800" i="1"/>
          </a:p>
        </p:txBody>
      </p:sp>
      <p:sp>
        <p:nvSpPr>
          <p:cNvPr id="13" name="Content Placeholder 7"/>
          <p:cNvSpPr txBox="1">
            <a:spLocks/>
          </p:cNvSpPr>
          <p:nvPr/>
        </p:nvSpPr>
        <p:spPr>
          <a:xfrm>
            <a:off x="304800" y="5410200"/>
            <a:ext cx="8534400" cy="533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400" b="1">
                <a:solidFill>
                  <a:srgbClr val="00B050"/>
                </a:solidFill>
              </a:rPr>
              <a:t>To produce our food so we can eat!  </a:t>
            </a:r>
          </a:p>
        </p:txBody>
      </p:sp>
      <p:sp>
        <p:nvSpPr>
          <p:cNvPr id="10" name="Content Placeholder 7"/>
          <p:cNvSpPr txBox="1">
            <a:spLocks/>
          </p:cNvSpPr>
          <p:nvPr/>
        </p:nvSpPr>
        <p:spPr>
          <a:xfrm>
            <a:off x="402265" y="1219200"/>
            <a:ext cx="7987612" cy="53380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defRPr/>
            </a:pPr>
            <a:r>
              <a:rPr lang="en-US" sz="2800"/>
              <a:t>Could farmers add </a:t>
            </a:r>
            <a:r>
              <a:rPr lang="en-US" b="1"/>
              <a:t>too many </a:t>
            </a:r>
            <a:r>
              <a:rPr lang="en-US" sz="2800"/>
              <a:t>nutrients to their fields?</a:t>
            </a:r>
          </a:p>
        </p:txBody>
      </p:sp>
      <p:sp>
        <p:nvSpPr>
          <p:cNvPr id="11" name="Content Placeholder 7"/>
          <p:cNvSpPr txBox="1">
            <a:spLocks/>
          </p:cNvSpPr>
          <p:nvPr/>
        </p:nvSpPr>
        <p:spPr>
          <a:xfrm>
            <a:off x="0" y="2057400"/>
            <a:ext cx="91440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2800" b="1">
                <a:solidFill>
                  <a:srgbClr val="00B050"/>
                </a:solidFill>
              </a:rPr>
              <a:t>Yes</a:t>
            </a:r>
          </a:p>
        </p:txBody>
      </p:sp>
    </p:spTree>
    <p:extLst>
      <p:ext uri="{BB962C8B-B14F-4D97-AF65-F5344CB8AC3E}">
        <p14:creationId xmlns:p14="http://schemas.microsoft.com/office/powerpoint/2010/main" val="1526631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800" decel="100000"/>
                                        <p:tgtEl>
                                          <p:spTgt spid="10">
                                            <p:txEl>
                                              <p:pRg st="0" end="0"/>
                                            </p:txEl>
                                          </p:spTgt>
                                        </p:tgtEl>
                                      </p:cBhvr>
                                    </p:animEffect>
                                    <p:anim calcmode="lin" valueType="num">
                                      <p:cBhvr>
                                        <p:cTn id="8" dur="800" decel="100000" fill="hold"/>
                                        <p:tgtEl>
                                          <p:spTgt spid="10">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10">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10">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5"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20" dur="1000" fill="hold"/>
                                        <p:tgtEl>
                                          <p:spTgt spid="11"/>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30" presetClass="entr" presetSubtype="0" fill="hold" grpId="0"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800" decel="100000"/>
                                        <p:tgtEl>
                                          <p:spTgt spid="8">
                                            <p:txEl>
                                              <p:pRg st="0" end="0"/>
                                            </p:txEl>
                                          </p:spTgt>
                                        </p:tgtEl>
                                      </p:cBhvr>
                                    </p:animEffect>
                                    <p:anim calcmode="lin" valueType="num">
                                      <p:cBhvr>
                                        <p:cTn id="30" dur="800" decel="100000" fill="hold"/>
                                        <p:tgtEl>
                                          <p:spTgt spid="8">
                                            <p:txEl>
                                              <p:pRg st="0" end="0"/>
                                            </p:txEl>
                                          </p:spTgt>
                                        </p:tgtEl>
                                        <p:attrNameLst>
                                          <p:attrName>style.rotation</p:attrName>
                                        </p:attrNameLst>
                                      </p:cBhvr>
                                      <p:tavLst>
                                        <p:tav tm="0">
                                          <p:val>
                                            <p:fltVal val="-90"/>
                                          </p:val>
                                        </p:tav>
                                        <p:tav tm="100000">
                                          <p:val>
                                            <p:fltVal val="0"/>
                                          </p:val>
                                        </p:tav>
                                      </p:tavLst>
                                    </p:anim>
                                    <p:anim calcmode="lin" valueType="num">
                                      <p:cBhvr>
                                        <p:cTn id="31" dur="800" decel="100000" fill="hold"/>
                                        <p:tgtEl>
                                          <p:spTgt spid="8">
                                            <p:txEl>
                                              <p:pRg st="0" end="0"/>
                                            </p:txEl>
                                          </p:spTgt>
                                        </p:tgtEl>
                                        <p:attrNameLst>
                                          <p:attrName>ppt_x</p:attrName>
                                        </p:attrNameLst>
                                      </p:cBhvr>
                                      <p:tavLst>
                                        <p:tav tm="0">
                                          <p:val>
                                            <p:strVal val="#ppt_x+0.4"/>
                                          </p:val>
                                        </p:tav>
                                        <p:tav tm="100000">
                                          <p:val>
                                            <p:strVal val="#ppt_x-0.05"/>
                                          </p:val>
                                        </p:tav>
                                      </p:tavLst>
                                    </p:anim>
                                    <p:anim calcmode="lin" valueType="num">
                                      <p:cBhvr>
                                        <p:cTn id="32" dur="800" decel="100000" fill="hold"/>
                                        <p:tgtEl>
                                          <p:spTgt spid="8">
                                            <p:txEl>
                                              <p:pRg st="0" end="0"/>
                                            </p:txEl>
                                          </p:spTgt>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8">
                                            <p:txEl>
                                              <p:pRg st="0" end="0"/>
                                            </p:txEl>
                                          </p:spTgt>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8">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2" dur="1000" fill="hold"/>
                                        <p:tgtEl>
                                          <p:spTgt spid="7"/>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30"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800" decel="100000"/>
                                        <p:tgtEl>
                                          <p:spTgt spid="9"/>
                                        </p:tgtEl>
                                      </p:cBhvr>
                                    </p:animEffect>
                                    <p:anim calcmode="lin" valueType="num">
                                      <p:cBhvr>
                                        <p:cTn id="52" dur="800" decel="100000" fill="hold"/>
                                        <p:tgtEl>
                                          <p:spTgt spid="9"/>
                                        </p:tgtEl>
                                        <p:attrNameLst>
                                          <p:attrName>style.rotation</p:attrName>
                                        </p:attrNameLst>
                                      </p:cBhvr>
                                      <p:tavLst>
                                        <p:tav tm="0">
                                          <p:val>
                                            <p:fltVal val="-90"/>
                                          </p:val>
                                        </p:tav>
                                        <p:tav tm="100000">
                                          <p:val>
                                            <p:fltVal val="0"/>
                                          </p:val>
                                        </p:tav>
                                      </p:tavLst>
                                    </p:anim>
                                    <p:anim calcmode="lin" valueType="num">
                                      <p:cBhvr>
                                        <p:cTn id="53" dur="800" decel="100000" fill="hold"/>
                                        <p:tgtEl>
                                          <p:spTgt spid="9"/>
                                        </p:tgtEl>
                                        <p:attrNameLst>
                                          <p:attrName>ppt_x</p:attrName>
                                        </p:attrNameLst>
                                      </p:cBhvr>
                                      <p:tavLst>
                                        <p:tav tm="0">
                                          <p:val>
                                            <p:strVal val="#ppt_x+0.4"/>
                                          </p:val>
                                        </p:tav>
                                        <p:tav tm="100000">
                                          <p:val>
                                            <p:strVal val="#ppt_x-0.05"/>
                                          </p:val>
                                        </p:tav>
                                      </p:tavLst>
                                    </p:anim>
                                    <p:anim calcmode="lin" valueType="num">
                                      <p:cBhvr>
                                        <p:cTn id="54" dur="800" decel="100000" fill="hold"/>
                                        <p:tgtEl>
                                          <p:spTgt spid="9"/>
                                        </p:tgtEl>
                                        <p:attrNameLst>
                                          <p:attrName>ppt_y</p:attrName>
                                        </p:attrNameLst>
                                      </p:cBhvr>
                                      <p:tavLst>
                                        <p:tav tm="0">
                                          <p:val>
                                            <p:strVal val="#ppt_y-0.4"/>
                                          </p:val>
                                        </p:tav>
                                        <p:tav tm="100000">
                                          <p:val>
                                            <p:strVal val="#ppt_y+0.1"/>
                                          </p:val>
                                        </p:tav>
                                      </p:tavLst>
                                    </p:anim>
                                    <p:anim calcmode="lin" valueType="num">
                                      <p:cBhvr>
                                        <p:cTn id="55"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56"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5" presetClass="entr" presetSubtype="0"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62"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63"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64" dur="1000" fill="hold"/>
                                        <p:tgtEl>
                                          <p:spTgt spid="13"/>
                                        </p:tgtEl>
                                        <p:attrNameLst>
                                          <p:attrName>ppt_h</p:attrName>
                                        </p:attrNameLst>
                                      </p:cBhvr>
                                      <p:tavLst>
                                        <p:tav tm="0">
                                          <p:val>
                                            <p:strVal val="#ppt_h"/>
                                          </p:val>
                                        </p:tav>
                                        <p:tav tm="100000">
                                          <p:val>
                                            <p:strVal val="#ppt_h"/>
                                          </p:val>
                                        </p:tav>
                                      </p:tavLst>
                                    </p:anim>
                                    <p:anim calcmode="lin" valueType="num">
                                      <p:cBhvr>
                                        <p:cTn id="65"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66"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67"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68" dur="1000" decel="50000">
                                          <p:stCondLst>
                                            <p:cond delay="0"/>
                                          </p:stCondLst>
                                        </p:cTn>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7" grpId="0"/>
      <p:bldP spid="9" grpId="0"/>
      <p:bldP spid="13" grpId="0"/>
      <p:bldP spid="10" grpId="0" build="p"/>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10633" y="3124200"/>
            <a:ext cx="6629400" cy="2849563"/>
          </a:xfrm>
        </p:spPr>
        <p:txBody>
          <a:bodyPr>
            <a:noAutofit/>
          </a:bodyPr>
          <a:lstStyle/>
          <a:p>
            <a:pPr marL="0" indent="0" algn="ctr">
              <a:buNone/>
            </a:pPr>
            <a:r>
              <a:rPr lang="en-US" sz="6000" b="1"/>
              <a:t>What is </a:t>
            </a:r>
            <a:br>
              <a:rPr lang="en-US" sz="6000" b="1"/>
            </a:br>
            <a:r>
              <a:rPr lang="en-US" sz="6000" b="1"/>
              <a:t>SUSTAINABILITY</a:t>
            </a:r>
            <a:r>
              <a:rPr lang="en-US" sz="7200" b="1"/>
              <a:t>? </a:t>
            </a:r>
            <a:endParaRPr lang="en-US" sz="7200" b="1" i="1"/>
          </a:p>
        </p:txBody>
      </p:sp>
    </p:spTree>
    <p:extLst>
      <p:ext uri="{BB962C8B-B14F-4D97-AF65-F5344CB8AC3E}">
        <p14:creationId xmlns:p14="http://schemas.microsoft.com/office/powerpoint/2010/main" val="56922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800" decel="100000"/>
                                        <p:tgtEl>
                                          <p:spTgt spid="8">
                                            <p:txEl>
                                              <p:pRg st="0" end="0"/>
                                            </p:txEl>
                                          </p:spTgt>
                                        </p:tgtEl>
                                      </p:cBhvr>
                                    </p:animEffect>
                                    <p:anim calcmode="lin" valueType="num">
                                      <p:cBhvr>
                                        <p:cTn id="8" dur="800" decel="100000" fill="hold"/>
                                        <p:tgtEl>
                                          <p:spTgt spid="8">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8">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8">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xEl>
                                              <p:pRg st="0" end="0"/>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1167292"/>
            <a:ext cx="8839200" cy="1200329"/>
          </a:xfrm>
          <a:prstGeom prst="rect">
            <a:avLst/>
          </a:prstGeom>
          <a:noFill/>
        </p:spPr>
        <p:txBody>
          <a:bodyPr wrap="square" rtlCol="0">
            <a:spAutoFit/>
          </a:bodyPr>
          <a:lstStyle/>
          <a:p>
            <a:pPr algn="ctr"/>
            <a:r>
              <a:rPr lang="en-US" sz="3600">
                <a:hlinkClick r:id="rId3"/>
              </a:rPr>
              <a:t>Watch the Journey 2050: </a:t>
            </a:r>
            <a:br>
              <a:rPr lang="en-US" sz="3600">
                <a:hlinkClick r:id="rId3"/>
              </a:rPr>
            </a:br>
            <a:r>
              <a:rPr lang="en-US" sz="3600">
                <a:hlinkClick r:id="rId3"/>
              </a:rPr>
              <a:t>Plant Health Video</a:t>
            </a:r>
            <a:endParaRPr lang="en-US" sz="3600"/>
          </a:p>
        </p:txBody>
      </p:sp>
      <p:sp>
        <p:nvSpPr>
          <p:cNvPr id="13" name="Content Placeholder 7"/>
          <p:cNvSpPr>
            <a:spLocks noGrp="1"/>
          </p:cNvSpPr>
          <p:nvPr>
            <p:ph idx="1"/>
          </p:nvPr>
        </p:nvSpPr>
        <p:spPr>
          <a:xfrm>
            <a:off x="304800" y="3581400"/>
            <a:ext cx="7772400" cy="1219200"/>
          </a:xfrm>
        </p:spPr>
        <p:txBody>
          <a:bodyPr>
            <a:normAutofit/>
          </a:bodyPr>
          <a:lstStyle/>
          <a:p>
            <a:pPr marL="0" indent="0">
              <a:buNone/>
            </a:pPr>
            <a:r>
              <a:rPr lang="en-US" b="1"/>
              <a:t>As you watch, discover:</a:t>
            </a:r>
          </a:p>
          <a:p>
            <a:pPr marL="0" indent="0">
              <a:buNone/>
            </a:pPr>
            <a:endParaRPr lang="en-US"/>
          </a:p>
        </p:txBody>
      </p:sp>
      <p:sp>
        <p:nvSpPr>
          <p:cNvPr id="16" name="Content Placeholder 7"/>
          <p:cNvSpPr txBox="1">
            <a:spLocks/>
          </p:cNvSpPr>
          <p:nvPr/>
        </p:nvSpPr>
        <p:spPr>
          <a:xfrm>
            <a:off x="533400" y="4114800"/>
            <a:ext cx="8077200" cy="1752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a:t>What three primary nutrients are necessary for healthy plant growth, and how can they be replenished? </a:t>
            </a:r>
          </a:p>
          <a:p>
            <a:r>
              <a:rPr lang="en-US" sz="2000"/>
              <a:t>How does a plant resist disease and pests? </a:t>
            </a:r>
          </a:p>
          <a:p>
            <a:r>
              <a:rPr lang="en-US" sz="2000"/>
              <a:t>What are best management practices?</a:t>
            </a:r>
          </a:p>
          <a:p>
            <a:r>
              <a:rPr lang="en-US" sz="2000"/>
              <a:t>What are the 4Rs?</a:t>
            </a:r>
          </a:p>
        </p:txBody>
      </p:sp>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48569" y="2358278"/>
            <a:ext cx="6065170" cy="996609"/>
          </a:xfrm>
          <a:prstGeom prst="rect">
            <a:avLst/>
          </a:prstGeom>
        </p:spPr>
      </p:pic>
    </p:spTree>
    <p:extLst>
      <p:ext uri="{BB962C8B-B14F-4D97-AF65-F5344CB8AC3E}">
        <p14:creationId xmlns:p14="http://schemas.microsoft.com/office/powerpoint/2010/main" val="1628382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95300" y="1143000"/>
            <a:ext cx="8229600" cy="685800"/>
          </a:xfrm>
        </p:spPr>
        <p:txBody>
          <a:bodyPr>
            <a:noAutofit/>
          </a:bodyPr>
          <a:lstStyle/>
          <a:p>
            <a:pPr marL="0" indent="0" algn="ctr">
              <a:buNone/>
            </a:pPr>
            <a:r>
              <a:rPr lang="en-US" sz="6000" b="1"/>
              <a:t>Why does soil matter? </a:t>
            </a:r>
          </a:p>
        </p:txBody>
      </p:sp>
      <p:sp>
        <p:nvSpPr>
          <p:cNvPr id="9" name="Content Placeholder 7"/>
          <p:cNvSpPr txBox="1">
            <a:spLocks/>
          </p:cNvSpPr>
          <p:nvPr/>
        </p:nvSpPr>
        <p:spPr>
          <a:xfrm>
            <a:off x="457200" y="2133600"/>
            <a:ext cx="8229600" cy="685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000" b="1">
                <a:solidFill>
                  <a:srgbClr val="00B050"/>
                </a:solidFill>
              </a:rPr>
              <a:t>Crops that </a:t>
            </a:r>
            <a:r>
              <a:rPr lang="en-US" sz="2400" b="1">
                <a:solidFill>
                  <a:srgbClr val="00B050"/>
                </a:solidFill>
              </a:rPr>
              <a:t>we eat </a:t>
            </a:r>
            <a:r>
              <a:rPr lang="en-US" sz="2000" b="1">
                <a:solidFill>
                  <a:srgbClr val="00B050"/>
                </a:solidFill>
              </a:rPr>
              <a:t>grow in the soil like potatoes, lettuce and beans</a:t>
            </a:r>
          </a:p>
          <a:p>
            <a:pPr marL="0" indent="0" algn="ctr">
              <a:buNone/>
            </a:pPr>
            <a:r>
              <a:rPr lang="en-US" sz="2000" b="1">
                <a:solidFill>
                  <a:srgbClr val="00B050"/>
                </a:solidFill>
              </a:rPr>
              <a:t>as well as the crops we use to </a:t>
            </a:r>
            <a:r>
              <a:rPr lang="en-US" sz="2400" b="1">
                <a:solidFill>
                  <a:srgbClr val="00B050"/>
                </a:solidFill>
              </a:rPr>
              <a:t>feed livestock </a:t>
            </a:r>
            <a:r>
              <a:rPr lang="en-US" sz="2000" b="1">
                <a:solidFill>
                  <a:srgbClr val="00B050"/>
                </a:solidFill>
              </a:rPr>
              <a:t>that provide us with foods like meat, milk and eggs.</a:t>
            </a: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9867" y="3449179"/>
            <a:ext cx="2819400" cy="18848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4"/>
          <a:stretch>
            <a:fillRect/>
          </a:stretch>
        </p:blipFill>
        <p:spPr>
          <a:xfrm>
            <a:off x="3219134" y="3449179"/>
            <a:ext cx="2760378" cy="18848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5"/>
          <a:stretch>
            <a:fillRect/>
          </a:stretch>
        </p:blipFill>
        <p:spPr>
          <a:xfrm>
            <a:off x="6174666" y="3449179"/>
            <a:ext cx="2825025" cy="18848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itle 5"/>
          <p:cNvSpPr>
            <a:spLocks noGrp="1"/>
          </p:cNvSpPr>
          <p:nvPr>
            <p:ph type="title"/>
          </p:nvPr>
        </p:nvSpPr>
        <p:spPr/>
        <p:txBody>
          <a:bodyPr>
            <a:normAutofit/>
          </a:bodyPr>
          <a:lstStyle/>
          <a:p>
            <a:r>
              <a:rPr lang="en-US"/>
              <a:t>soil</a:t>
            </a:r>
          </a:p>
        </p:txBody>
      </p:sp>
    </p:spTree>
    <p:extLst>
      <p:ext uri="{BB962C8B-B14F-4D97-AF65-F5344CB8AC3E}">
        <p14:creationId xmlns:p14="http://schemas.microsoft.com/office/powerpoint/2010/main" val="100641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800" decel="100000"/>
                                        <p:tgtEl>
                                          <p:spTgt spid="8">
                                            <p:txEl>
                                              <p:pRg st="0" end="0"/>
                                            </p:txEl>
                                          </p:spTgt>
                                        </p:tgtEl>
                                      </p:cBhvr>
                                    </p:animEffect>
                                    <p:anim calcmode="lin" valueType="num">
                                      <p:cBhvr>
                                        <p:cTn id="8" dur="800" decel="100000" fill="hold"/>
                                        <p:tgtEl>
                                          <p:spTgt spid="8">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8">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8">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Nutrients</a:t>
            </a:r>
          </a:p>
        </p:txBody>
      </p:sp>
      <p:sp>
        <p:nvSpPr>
          <p:cNvPr id="8" name="Content Placeholder 7"/>
          <p:cNvSpPr>
            <a:spLocks noGrp="1"/>
          </p:cNvSpPr>
          <p:nvPr>
            <p:ph idx="1"/>
          </p:nvPr>
        </p:nvSpPr>
        <p:spPr>
          <a:xfrm>
            <a:off x="495300" y="1066800"/>
            <a:ext cx="8229600" cy="891262"/>
          </a:xfrm>
        </p:spPr>
        <p:txBody>
          <a:bodyPr>
            <a:noAutofit/>
          </a:bodyPr>
          <a:lstStyle/>
          <a:p>
            <a:pPr marL="0" indent="0" algn="ctr">
              <a:buNone/>
            </a:pPr>
            <a:r>
              <a:rPr lang="en-US" sz="3600"/>
              <a:t>What three primary nutrients </a:t>
            </a:r>
            <a:br>
              <a:rPr lang="en-US" sz="3600"/>
            </a:br>
            <a:r>
              <a:rPr lang="en-US" sz="3600"/>
              <a:t>do plants need to grow?</a:t>
            </a:r>
          </a:p>
        </p:txBody>
      </p:sp>
      <p:sp>
        <p:nvSpPr>
          <p:cNvPr id="9" name="Content Placeholder 7"/>
          <p:cNvSpPr txBox="1">
            <a:spLocks/>
          </p:cNvSpPr>
          <p:nvPr/>
        </p:nvSpPr>
        <p:spPr>
          <a:xfrm>
            <a:off x="495300" y="2209800"/>
            <a:ext cx="82296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b="1">
                <a:solidFill>
                  <a:srgbClr val="00B050"/>
                </a:solidFill>
              </a:rPr>
              <a:t>Nitrogen (N), Phosphorus (P) and Potassium (K) </a:t>
            </a:r>
          </a:p>
        </p:txBody>
      </p:sp>
      <p:sp>
        <p:nvSpPr>
          <p:cNvPr id="7" name="Content Placeholder 7"/>
          <p:cNvSpPr txBox="1">
            <a:spLocks/>
          </p:cNvSpPr>
          <p:nvPr/>
        </p:nvSpPr>
        <p:spPr>
          <a:xfrm>
            <a:off x="0" y="5032946"/>
            <a:ext cx="8988942" cy="89126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800"/>
              <a:t>Remember the bank analogy for stored nutrients. </a:t>
            </a:r>
            <a:br>
              <a:rPr lang="en-US" sz="2800"/>
            </a:br>
            <a:r>
              <a:rPr lang="en-US" sz="2800"/>
              <a:t>How are nutrients replenished?</a:t>
            </a:r>
            <a:r>
              <a:rPr lang="en-US" sz="2800" i="1"/>
              <a:t> </a:t>
            </a:r>
          </a:p>
        </p:txBody>
      </p:sp>
      <p:pic>
        <p:nvPicPr>
          <p:cNvPr id="11" name="Picture 10" descr="cup.png"/>
          <p:cNvPicPr/>
          <p:nvPr/>
        </p:nvPicPr>
        <p:blipFill>
          <a:blip r:embed="rId3">
            <a:extLst>
              <a:ext uri="{28A0092B-C50C-407E-A947-70E740481C1C}">
                <a14:useLocalDpi xmlns:a14="http://schemas.microsoft.com/office/drawing/2010/main"/>
              </a:ext>
            </a:extLst>
          </a:blip>
          <a:srcRect/>
          <a:stretch>
            <a:fillRect/>
          </a:stretch>
        </p:blipFill>
        <p:spPr bwMode="auto">
          <a:xfrm>
            <a:off x="304800" y="5067653"/>
            <a:ext cx="609600" cy="843031"/>
          </a:xfrm>
          <a:prstGeom prst="rect">
            <a:avLst/>
          </a:prstGeom>
          <a:noFill/>
          <a:ln>
            <a:noFill/>
          </a:ln>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700" y="2743200"/>
            <a:ext cx="2857500" cy="19045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86100" y="2743200"/>
            <a:ext cx="2857500" cy="19045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57900" y="2743200"/>
            <a:ext cx="2857500" cy="19045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angle 5"/>
          <p:cNvSpPr/>
          <p:nvPr/>
        </p:nvSpPr>
        <p:spPr>
          <a:xfrm>
            <a:off x="2406478" y="3801070"/>
            <a:ext cx="641522" cy="923330"/>
          </a:xfrm>
          <a:prstGeom prst="rect">
            <a:avLst/>
          </a:prstGeom>
          <a:noFill/>
        </p:spPr>
        <p:txBody>
          <a:bodyPr wrap="none" lIns="91440" tIns="45720" rIns="91440" bIns="45720">
            <a:spAutoFit/>
          </a:bodyPr>
          <a:lstStyle/>
          <a:p>
            <a:pPr algn="ctr"/>
            <a:r>
              <a:rPr lang="en-US" sz="5400" b="1">
                <a:ln w="19050">
                  <a:solidFill>
                    <a:schemeClr val="tx2">
                      <a:tint val="1000"/>
                    </a:schemeClr>
                  </a:solidFill>
                  <a:prstDash val="solid"/>
                </a:ln>
                <a:solidFill>
                  <a:srgbClr val="00B050"/>
                </a:solidFill>
                <a:effectLst>
                  <a:outerShdw blurRad="50000" dist="50800" dir="7500000" algn="tl">
                    <a:srgbClr val="000000">
                      <a:shade val="5000"/>
                      <a:alpha val="35000"/>
                    </a:srgbClr>
                  </a:outerShdw>
                </a:effectLst>
              </a:rPr>
              <a:t>N</a:t>
            </a:r>
            <a:endParaRPr lang="en-US" sz="5400" b="1" cap="none" spc="0">
              <a:ln w="19050">
                <a:solidFill>
                  <a:schemeClr val="tx2">
                    <a:tint val="1000"/>
                  </a:schemeClr>
                </a:solidFill>
                <a:prstDash val="solid"/>
              </a:ln>
              <a:solidFill>
                <a:srgbClr val="00B050"/>
              </a:solidFill>
              <a:effectLst>
                <a:outerShdw blurRad="50000" dist="50800" dir="7500000" algn="tl">
                  <a:srgbClr val="000000">
                    <a:shade val="5000"/>
                    <a:alpha val="35000"/>
                  </a:srgbClr>
                </a:outerShdw>
              </a:effectLst>
            </a:endParaRPr>
          </a:p>
        </p:txBody>
      </p:sp>
      <p:sp>
        <p:nvSpPr>
          <p:cNvPr id="16" name="Rectangle 15"/>
          <p:cNvSpPr/>
          <p:nvPr/>
        </p:nvSpPr>
        <p:spPr>
          <a:xfrm>
            <a:off x="5466443" y="3810000"/>
            <a:ext cx="553357" cy="923330"/>
          </a:xfrm>
          <a:prstGeom prst="rect">
            <a:avLst/>
          </a:prstGeom>
          <a:noFill/>
        </p:spPr>
        <p:txBody>
          <a:bodyPr wrap="none" lIns="91440" tIns="45720" rIns="91440" bIns="45720">
            <a:spAutoFit/>
          </a:bodyPr>
          <a:lstStyle/>
          <a:p>
            <a:pPr algn="ctr"/>
            <a:r>
              <a:rPr lang="en-US" sz="5400" b="1">
                <a:ln w="19050">
                  <a:solidFill>
                    <a:schemeClr val="tx2">
                      <a:tint val="1000"/>
                    </a:schemeClr>
                  </a:solidFill>
                  <a:prstDash val="solid"/>
                </a:ln>
                <a:solidFill>
                  <a:srgbClr val="00B050"/>
                </a:solidFill>
                <a:effectLst>
                  <a:outerShdw blurRad="50000" dist="50800" dir="7500000" algn="tl">
                    <a:srgbClr val="000000">
                      <a:shade val="5000"/>
                      <a:alpha val="35000"/>
                    </a:srgbClr>
                  </a:outerShdw>
                </a:effectLst>
              </a:rPr>
              <a:t>P</a:t>
            </a:r>
            <a:endParaRPr lang="en-US" sz="5400" b="1" cap="none" spc="0">
              <a:ln w="19050">
                <a:solidFill>
                  <a:schemeClr val="tx2">
                    <a:tint val="1000"/>
                  </a:schemeClr>
                </a:solidFill>
                <a:prstDash val="solid"/>
              </a:ln>
              <a:solidFill>
                <a:srgbClr val="00B050"/>
              </a:solidFill>
              <a:effectLst>
                <a:outerShdw blurRad="50000" dist="50800" dir="7500000" algn="tl">
                  <a:srgbClr val="000000">
                    <a:shade val="5000"/>
                    <a:alpha val="35000"/>
                  </a:srgbClr>
                </a:outerShdw>
              </a:effectLst>
            </a:endParaRPr>
          </a:p>
        </p:txBody>
      </p:sp>
      <p:sp>
        <p:nvSpPr>
          <p:cNvPr id="17" name="Rectangle 16"/>
          <p:cNvSpPr/>
          <p:nvPr/>
        </p:nvSpPr>
        <p:spPr>
          <a:xfrm>
            <a:off x="8382000" y="3810000"/>
            <a:ext cx="562975" cy="923330"/>
          </a:xfrm>
          <a:prstGeom prst="rect">
            <a:avLst/>
          </a:prstGeom>
          <a:noFill/>
        </p:spPr>
        <p:txBody>
          <a:bodyPr wrap="none" lIns="91440" tIns="45720" rIns="91440" bIns="45720">
            <a:spAutoFit/>
          </a:bodyPr>
          <a:lstStyle/>
          <a:p>
            <a:pPr algn="ctr"/>
            <a:r>
              <a:rPr lang="en-US" sz="5400" b="1">
                <a:ln w="19050">
                  <a:solidFill>
                    <a:schemeClr val="tx2">
                      <a:tint val="1000"/>
                    </a:schemeClr>
                  </a:solidFill>
                  <a:prstDash val="solid"/>
                </a:ln>
                <a:solidFill>
                  <a:srgbClr val="00B050"/>
                </a:solidFill>
                <a:effectLst>
                  <a:outerShdw blurRad="50000" dist="50800" dir="7500000" algn="tl">
                    <a:srgbClr val="000000">
                      <a:shade val="5000"/>
                      <a:alpha val="35000"/>
                    </a:srgbClr>
                  </a:outerShdw>
                </a:effectLst>
              </a:rPr>
              <a:t>K</a:t>
            </a:r>
            <a:endParaRPr lang="en-US" sz="5400" b="1" cap="none" spc="0">
              <a:ln w="19050">
                <a:solidFill>
                  <a:schemeClr val="tx2">
                    <a:tint val="1000"/>
                  </a:schemeClr>
                </a:solidFill>
                <a:prstDash val="solid"/>
              </a:ln>
              <a:solidFill>
                <a:srgbClr val="00B050"/>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826428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800" decel="100000"/>
                                        <p:tgtEl>
                                          <p:spTgt spid="8">
                                            <p:txEl>
                                              <p:pRg st="0" end="0"/>
                                            </p:txEl>
                                          </p:spTgt>
                                        </p:tgtEl>
                                      </p:cBhvr>
                                    </p:animEffect>
                                    <p:anim calcmode="lin" valueType="num">
                                      <p:cBhvr>
                                        <p:cTn id="8" dur="800" decel="100000" fill="hold"/>
                                        <p:tgtEl>
                                          <p:spTgt spid="8">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8">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8">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800" decel="100000"/>
                                        <p:tgtEl>
                                          <p:spTgt spid="9"/>
                                        </p:tgtEl>
                                      </p:cBhvr>
                                    </p:animEffect>
                                    <p:anim calcmode="lin" valueType="num">
                                      <p:cBhvr>
                                        <p:cTn id="18" dur="800" decel="100000" fill="hold"/>
                                        <p:tgtEl>
                                          <p:spTgt spid="9"/>
                                        </p:tgtEl>
                                        <p:attrNameLst>
                                          <p:attrName>style.rotation</p:attrName>
                                        </p:attrNameLst>
                                      </p:cBhvr>
                                      <p:tavLst>
                                        <p:tav tm="0">
                                          <p:val>
                                            <p:fltVal val="-90"/>
                                          </p:val>
                                        </p:tav>
                                        <p:tav tm="100000">
                                          <p:val>
                                            <p:fltVal val="0"/>
                                          </p:val>
                                        </p:tav>
                                      </p:tavLst>
                                    </p:anim>
                                    <p:anim calcmode="lin" valueType="num">
                                      <p:cBhvr>
                                        <p:cTn id="19" dur="800" decel="100000" fill="hold"/>
                                        <p:tgtEl>
                                          <p:spTgt spid="9"/>
                                        </p:tgtEl>
                                        <p:attrNameLst>
                                          <p:attrName>ppt_x</p:attrName>
                                        </p:attrNameLst>
                                      </p:cBhvr>
                                      <p:tavLst>
                                        <p:tav tm="0">
                                          <p:val>
                                            <p:strVal val="#ppt_x+0.4"/>
                                          </p:val>
                                        </p:tav>
                                        <p:tav tm="100000">
                                          <p:val>
                                            <p:strVal val="#ppt_x-0.05"/>
                                          </p:val>
                                        </p:tav>
                                      </p:tavLst>
                                    </p:anim>
                                    <p:anim calcmode="lin" valueType="num">
                                      <p:cBhvr>
                                        <p:cTn id="20" dur="800" decel="100000" fill="hold"/>
                                        <p:tgtEl>
                                          <p:spTgt spid="9"/>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23" fill="hold">
                            <p:stCondLst>
                              <p:cond delay="1000"/>
                            </p:stCondLst>
                            <p:childTnLst>
                              <p:par>
                                <p:cTn id="24" presetID="1" presetClass="entr" presetSubtype="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par>
                          <p:cTn id="26" fill="hold">
                            <p:stCondLst>
                              <p:cond delay="1000"/>
                            </p:stCondLst>
                            <p:childTnLst>
                              <p:par>
                                <p:cTn id="27" presetID="1" presetClass="entr" presetSubtype="0"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par>
                          <p:cTn id="29" fill="hold">
                            <p:stCondLst>
                              <p:cond delay="1000"/>
                            </p:stCondLst>
                            <p:childTnLst>
                              <p:par>
                                <p:cTn id="30" presetID="1" presetClass="entr" presetSubtype="0"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childTnLst>
                                </p:cTn>
                              </p:par>
                            </p:childTnLst>
                          </p:cTn>
                        </p:par>
                        <p:par>
                          <p:cTn id="32" fill="hold">
                            <p:stCondLst>
                              <p:cond delay="1000"/>
                            </p:stCondLst>
                            <p:childTnLst>
                              <p:par>
                                <p:cTn id="33" presetID="1" presetClass="entr" presetSubtype="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par>
                          <p:cTn id="35" fill="hold">
                            <p:stCondLst>
                              <p:cond delay="1000"/>
                            </p:stCondLst>
                            <p:childTnLst>
                              <p:par>
                                <p:cTn id="36" presetID="1" presetClass="entr" presetSubtype="0" fill="hold" nodeType="afterEffect">
                                  <p:stCondLst>
                                    <p:cond delay="0"/>
                                  </p:stCondLst>
                                  <p:childTnLst>
                                    <p:set>
                                      <p:cBhvr>
                                        <p:cTn id="37" dur="1" fill="hold">
                                          <p:stCondLst>
                                            <p:cond delay="0"/>
                                          </p:stCondLst>
                                        </p:cTn>
                                        <p:tgtEl>
                                          <p:spTgt spid="5"/>
                                        </p:tgtEl>
                                        <p:attrNameLst>
                                          <p:attrName>style.visibility</p:attrName>
                                        </p:attrNameLst>
                                      </p:cBhvr>
                                      <p:to>
                                        <p:strVal val="visible"/>
                                      </p:to>
                                    </p:set>
                                  </p:childTnLst>
                                </p:cTn>
                              </p:par>
                            </p:childTnLst>
                          </p:cTn>
                        </p:par>
                        <p:par>
                          <p:cTn id="38" fill="hold">
                            <p:stCondLst>
                              <p:cond delay="1000"/>
                            </p:stCondLst>
                            <p:childTnLst>
                              <p:par>
                                <p:cTn id="39" presetID="1"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30" presetClass="entr" presetSubtype="0" fill="hold" grpId="0" nodeType="clickEffect">
                                  <p:stCondLst>
                                    <p:cond delay="0"/>
                                  </p:stCondLst>
                                  <p:childTnLst>
                                    <p:set>
                                      <p:cBhvr>
                                        <p:cTn id="44" dur="1" fill="hold">
                                          <p:stCondLst>
                                            <p:cond delay="0"/>
                                          </p:stCondLst>
                                        </p:cTn>
                                        <p:tgtEl>
                                          <p:spTgt spid="7">
                                            <p:txEl>
                                              <p:pRg st="0" end="0"/>
                                            </p:txEl>
                                          </p:spTgt>
                                        </p:tgtEl>
                                        <p:attrNameLst>
                                          <p:attrName>style.visibility</p:attrName>
                                        </p:attrNameLst>
                                      </p:cBhvr>
                                      <p:to>
                                        <p:strVal val="visible"/>
                                      </p:to>
                                    </p:set>
                                    <p:animEffect transition="in" filter="fade">
                                      <p:cBhvr>
                                        <p:cTn id="45" dur="800" decel="100000"/>
                                        <p:tgtEl>
                                          <p:spTgt spid="7">
                                            <p:txEl>
                                              <p:pRg st="0" end="0"/>
                                            </p:txEl>
                                          </p:spTgt>
                                        </p:tgtEl>
                                      </p:cBhvr>
                                    </p:animEffect>
                                    <p:anim calcmode="lin" valueType="num">
                                      <p:cBhvr>
                                        <p:cTn id="46" dur="800" decel="100000" fill="hold"/>
                                        <p:tgtEl>
                                          <p:spTgt spid="7">
                                            <p:txEl>
                                              <p:pRg st="0" end="0"/>
                                            </p:txEl>
                                          </p:spTgt>
                                        </p:tgtEl>
                                        <p:attrNameLst>
                                          <p:attrName>style.rotation</p:attrName>
                                        </p:attrNameLst>
                                      </p:cBhvr>
                                      <p:tavLst>
                                        <p:tav tm="0">
                                          <p:val>
                                            <p:fltVal val="-90"/>
                                          </p:val>
                                        </p:tav>
                                        <p:tav tm="100000">
                                          <p:val>
                                            <p:fltVal val="0"/>
                                          </p:val>
                                        </p:tav>
                                      </p:tavLst>
                                    </p:anim>
                                    <p:anim calcmode="lin" valueType="num">
                                      <p:cBhvr>
                                        <p:cTn id="47" dur="800" decel="100000" fill="hold"/>
                                        <p:tgtEl>
                                          <p:spTgt spid="7">
                                            <p:txEl>
                                              <p:pRg st="0" end="0"/>
                                            </p:txEl>
                                          </p:spTgt>
                                        </p:tgtEl>
                                        <p:attrNameLst>
                                          <p:attrName>ppt_x</p:attrName>
                                        </p:attrNameLst>
                                      </p:cBhvr>
                                      <p:tavLst>
                                        <p:tav tm="0">
                                          <p:val>
                                            <p:strVal val="#ppt_x+0.4"/>
                                          </p:val>
                                        </p:tav>
                                        <p:tav tm="100000">
                                          <p:val>
                                            <p:strVal val="#ppt_x-0.05"/>
                                          </p:val>
                                        </p:tav>
                                      </p:tavLst>
                                    </p:anim>
                                    <p:anim calcmode="lin" valueType="num">
                                      <p:cBhvr>
                                        <p:cTn id="48" dur="800" decel="100000" fill="hold"/>
                                        <p:tgtEl>
                                          <p:spTgt spid="7">
                                            <p:txEl>
                                              <p:pRg st="0" end="0"/>
                                            </p:txEl>
                                          </p:spTgt>
                                        </p:tgtEl>
                                        <p:attrNameLst>
                                          <p:attrName>ppt_y</p:attrName>
                                        </p:attrNameLst>
                                      </p:cBhvr>
                                      <p:tavLst>
                                        <p:tav tm="0">
                                          <p:val>
                                            <p:strVal val="#ppt_y-0.4"/>
                                          </p:val>
                                        </p:tav>
                                        <p:tav tm="100000">
                                          <p:val>
                                            <p:strVal val="#ppt_y+0.1"/>
                                          </p:val>
                                        </p:tav>
                                      </p:tavLst>
                                    </p:anim>
                                    <p:anim calcmode="lin" valueType="num">
                                      <p:cBhvr>
                                        <p:cTn id="49" dur="200" accel="100000" fill="hold">
                                          <p:stCondLst>
                                            <p:cond delay="800"/>
                                          </p:stCondLst>
                                        </p:cTn>
                                        <p:tgtEl>
                                          <p:spTgt spid="7">
                                            <p:txEl>
                                              <p:pRg st="0" end="0"/>
                                            </p:txEl>
                                          </p:spTgt>
                                        </p:tgtEl>
                                        <p:attrNameLst>
                                          <p:attrName>ppt_x</p:attrName>
                                        </p:attrNameLst>
                                      </p:cBhvr>
                                      <p:tavLst>
                                        <p:tav tm="0">
                                          <p:val>
                                            <p:strVal val="#ppt_x-0.05"/>
                                          </p:val>
                                        </p:tav>
                                        <p:tav tm="100000">
                                          <p:val>
                                            <p:strVal val="#ppt_x"/>
                                          </p:val>
                                        </p:tav>
                                      </p:tavLst>
                                    </p:anim>
                                    <p:anim calcmode="lin" valueType="num">
                                      <p:cBhvr>
                                        <p:cTn id="50" dur="200" accel="100000" fill="hold">
                                          <p:stCondLst>
                                            <p:cond delay="800"/>
                                          </p:stCondLst>
                                        </p:cTn>
                                        <p:tgtEl>
                                          <p:spTgt spid="7">
                                            <p:txEl>
                                              <p:pRg st="0" end="0"/>
                                            </p:txEl>
                                          </p:spTgt>
                                        </p:tgtEl>
                                        <p:attrNameLst>
                                          <p:attrName>ppt_y</p:attrName>
                                        </p:attrNameLst>
                                      </p:cBhvr>
                                      <p:tavLst>
                                        <p:tav tm="0">
                                          <p:val>
                                            <p:strVal val="#ppt_y+0.1"/>
                                          </p:val>
                                        </p:tav>
                                        <p:tav tm="100000">
                                          <p:val>
                                            <p:strVal val="#ppt_y"/>
                                          </p:val>
                                        </p:tav>
                                      </p:tavLst>
                                    </p:anim>
                                  </p:childTnLst>
                                </p:cTn>
                              </p:par>
                            </p:childTnLst>
                          </p:cTn>
                        </p:par>
                        <p:par>
                          <p:cTn id="51" fill="hold">
                            <p:stCondLst>
                              <p:cond delay="1000"/>
                            </p:stCondLst>
                            <p:childTnLst>
                              <p:par>
                                <p:cTn id="52" presetID="1" presetClass="entr" presetSubtype="0" fill="hold" nodeType="afterEffect">
                                  <p:stCondLst>
                                    <p:cond delay="0"/>
                                  </p:stCondLst>
                                  <p:childTnLst>
                                    <p:set>
                                      <p:cBhvr>
                                        <p:cTn id="5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p:bldP spid="7" grpId="0" build="p"/>
      <p:bldP spid="6"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Nutrients</a:t>
            </a:r>
          </a:p>
        </p:txBody>
      </p:sp>
      <p:sp>
        <p:nvSpPr>
          <p:cNvPr id="8" name="Content Placeholder 7"/>
          <p:cNvSpPr>
            <a:spLocks noGrp="1"/>
          </p:cNvSpPr>
          <p:nvPr>
            <p:ph idx="1"/>
          </p:nvPr>
        </p:nvSpPr>
        <p:spPr>
          <a:xfrm>
            <a:off x="533400" y="1295400"/>
            <a:ext cx="8229600" cy="891262"/>
          </a:xfrm>
        </p:spPr>
        <p:txBody>
          <a:bodyPr>
            <a:noAutofit/>
          </a:bodyPr>
          <a:lstStyle/>
          <a:p>
            <a:r>
              <a:rPr lang="en-US" sz="3600"/>
              <a:t>Where do plant nutrients come from?</a:t>
            </a:r>
          </a:p>
        </p:txBody>
      </p:sp>
      <p:sp>
        <p:nvSpPr>
          <p:cNvPr id="9" name="Content Placeholder 7"/>
          <p:cNvSpPr txBox="1">
            <a:spLocks/>
          </p:cNvSpPr>
          <p:nvPr/>
        </p:nvSpPr>
        <p:spPr>
          <a:xfrm>
            <a:off x="377072" y="1676400"/>
            <a:ext cx="8229600" cy="685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8000" b="1">
                <a:solidFill>
                  <a:srgbClr val="00B050"/>
                </a:solidFill>
              </a:rPr>
              <a:t>Nature!</a:t>
            </a:r>
          </a:p>
        </p:txBody>
      </p:sp>
      <p:grpSp>
        <p:nvGrpSpPr>
          <p:cNvPr id="7" name="Group 6"/>
          <p:cNvGrpSpPr/>
          <p:nvPr/>
        </p:nvGrpSpPr>
        <p:grpSpPr>
          <a:xfrm>
            <a:off x="-38599" y="3014354"/>
            <a:ext cx="9182599" cy="1963060"/>
            <a:chOff x="-114799" y="3014354"/>
            <a:chExt cx="9182599" cy="1963060"/>
          </a:xfrm>
        </p:grpSpPr>
        <p:grpSp>
          <p:nvGrpSpPr>
            <p:cNvPr id="5" name="Group 4"/>
            <p:cNvGrpSpPr/>
            <p:nvPr/>
          </p:nvGrpSpPr>
          <p:grpSpPr>
            <a:xfrm>
              <a:off x="2845831" y="3061556"/>
              <a:ext cx="2912637" cy="1915857"/>
              <a:chOff x="2845831" y="3061556"/>
              <a:chExt cx="2912637" cy="1915857"/>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3964" y="3061556"/>
                <a:ext cx="2874504" cy="19158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Content Placeholder 7"/>
              <p:cNvSpPr txBox="1">
                <a:spLocks/>
              </p:cNvSpPr>
              <p:nvPr/>
            </p:nvSpPr>
            <p:spPr>
              <a:xfrm rot="19288800">
                <a:off x="2845831" y="3629382"/>
                <a:ext cx="2590800" cy="685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4000" b="1">
                    <a:solidFill>
                      <a:schemeClr val="bg1"/>
                    </a:solidFill>
                  </a:rPr>
                  <a:t>Fertilizer</a:t>
                </a:r>
              </a:p>
            </p:txBody>
          </p:sp>
        </p:grpSp>
        <p:grpSp>
          <p:nvGrpSpPr>
            <p:cNvPr id="4" name="Group 3"/>
            <p:cNvGrpSpPr/>
            <p:nvPr/>
          </p:nvGrpSpPr>
          <p:grpSpPr>
            <a:xfrm>
              <a:off x="-114799" y="3014354"/>
              <a:ext cx="2803833" cy="1915857"/>
              <a:chOff x="-114799" y="3014354"/>
              <a:chExt cx="2803833" cy="1915857"/>
            </a:xfrm>
          </p:grpSpPr>
          <p:pic>
            <p:nvPicPr>
              <p:cNvPr id="1027" name="Picture 3" descr="C:\Users\lmethera\AppData\Local\Microsoft\Windows\Temporary Internet Files\Content.IE5\O5BHNYDW\8725799422_f604496f06_z[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4557" y="3014354"/>
                <a:ext cx="2554477" cy="19158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5" name="Content Placeholder 7"/>
              <p:cNvSpPr txBox="1">
                <a:spLocks/>
              </p:cNvSpPr>
              <p:nvPr/>
            </p:nvSpPr>
            <p:spPr>
              <a:xfrm rot="537683">
                <a:off x="-114799" y="3688602"/>
                <a:ext cx="2590800" cy="685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4000" b="1">
                    <a:solidFill>
                      <a:schemeClr val="bg1"/>
                    </a:solidFill>
                  </a:rPr>
                  <a:t>Manure</a:t>
                </a:r>
              </a:p>
            </p:txBody>
          </p:sp>
        </p:grpSp>
        <p:grpSp>
          <p:nvGrpSpPr>
            <p:cNvPr id="6" name="Group 5"/>
            <p:cNvGrpSpPr/>
            <p:nvPr/>
          </p:nvGrpSpPr>
          <p:grpSpPr>
            <a:xfrm>
              <a:off x="5867400" y="3061557"/>
              <a:ext cx="3200400" cy="1915857"/>
              <a:chOff x="5867400" y="3061557"/>
              <a:chExt cx="3200400" cy="1915857"/>
            </a:xfrm>
          </p:grpSpPr>
          <p:pic>
            <p:nvPicPr>
              <p:cNvPr id="1026" name="Picture 2" descr="C:\Users\lmethera\AppData\Local\Microsoft\Windows\Temporary Internet Files\Content.IE5\O5BHNYDW\296-12587542433S7b[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86130" y="3061557"/>
                <a:ext cx="2854828" cy="19158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6" name="Content Placeholder 7"/>
              <p:cNvSpPr txBox="1">
                <a:spLocks/>
              </p:cNvSpPr>
              <p:nvPr/>
            </p:nvSpPr>
            <p:spPr>
              <a:xfrm>
                <a:off x="5867400" y="3886200"/>
                <a:ext cx="3200400" cy="685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b="1">
                    <a:solidFill>
                      <a:schemeClr val="bg1"/>
                    </a:solidFill>
                  </a:rPr>
                  <a:t>Organic Sources/</a:t>
                </a:r>
              </a:p>
              <a:p>
                <a:pPr marL="0" indent="0" algn="ctr">
                  <a:buNone/>
                </a:pPr>
                <a:r>
                  <a:rPr lang="en-US" b="1">
                    <a:solidFill>
                      <a:schemeClr val="bg1"/>
                    </a:solidFill>
                  </a:rPr>
                  <a:t>Compost</a:t>
                </a:r>
              </a:p>
            </p:txBody>
          </p:sp>
        </p:grpSp>
      </p:grpSp>
    </p:spTree>
    <p:extLst>
      <p:ext uri="{BB962C8B-B14F-4D97-AF65-F5344CB8AC3E}">
        <p14:creationId xmlns:p14="http://schemas.microsoft.com/office/powerpoint/2010/main" val="199050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800" decel="100000"/>
                                        <p:tgtEl>
                                          <p:spTgt spid="8">
                                            <p:txEl>
                                              <p:pRg st="0" end="0"/>
                                            </p:txEl>
                                          </p:spTgt>
                                        </p:tgtEl>
                                      </p:cBhvr>
                                    </p:animEffect>
                                    <p:anim calcmode="lin" valueType="num">
                                      <p:cBhvr>
                                        <p:cTn id="8" dur="800" decel="100000" fill="hold"/>
                                        <p:tgtEl>
                                          <p:spTgt spid="8">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8">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8">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t>How does overall plant health affect a plant’s ability to resist disease and pests?</a:t>
            </a:r>
          </a:p>
        </p:txBody>
      </p:sp>
    </p:spTree>
    <p:extLst>
      <p:ext uri="{BB962C8B-B14F-4D97-AF65-F5344CB8AC3E}">
        <p14:creationId xmlns:p14="http://schemas.microsoft.com/office/powerpoint/2010/main" val="37573304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3BF407C36D0C747973641F1ED99020A" ma:contentTypeVersion="10" ma:contentTypeDescription="Create a new document." ma:contentTypeScope="" ma:versionID="8a934f68d6d9f0beab7319dbb03ea788">
  <xsd:schema xmlns:xsd="http://www.w3.org/2001/XMLSchema" xmlns:xs="http://www.w3.org/2001/XMLSchema" xmlns:p="http://schemas.microsoft.com/office/2006/metadata/properties" xmlns:ns2="6861547e-79da-42ae-b851-7dd4c5e66291" xmlns:ns3="00271793-67dd-4f20-b5de-860dd777cb9a" targetNamespace="http://schemas.microsoft.com/office/2006/metadata/properties" ma:root="true" ma:fieldsID="b2b4a8e85fea41adeed58fb4db30840a" ns2:_="" ns3:_="">
    <xsd:import namespace="6861547e-79da-42ae-b851-7dd4c5e66291"/>
    <xsd:import namespace="00271793-67dd-4f20-b5de-860dd777cb9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61547e-79da-42ae-b851-7dd4c5e662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0271793-67dd-4f20-b5de-860dd777cb9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CD93A2A-37FB-4C54-B21C-D953D39134CC}"/>
</file>

<file path=customXml/itemProps2.xml><?xml version="1.0" encoding="utf-8"?>
<ds:datastoreItem xmlns:ds="http://schemas.openxmlformats.org/officeDocument/2006/customXml" ds:itemID="{D0E63133-C897-4589-9AAF-237E6B73AC51}">
  <ds:schemaRefs>
    <ds:schemaRef ds:uri="a1ca5bd3-dc57-4382-99ab-538758ec9f9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409FAC9-E501-4A29-B36D-D24C1D92335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29</Slides>
  <Notes>29</Notes>
  <HiddenSlides>0</HiddenSlide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PowerPoint Presentation</vt:lpstr>
      <vt:lpstr>PowerPoint Presentation</vt:lpstr>
      <vt:lpstr>PowerPoint Presentation</vt:lpstr>
      <vt:lpstr>PowerPoint Presentation</vt:lpstr>
      <vt:lpstr>soil</vt:lpstr>
      <vt:lpstr>Nutrients</vt:lpstr>
      <vt:lpstr>Nutrients</vt:lpstr>
      <vt:lpstr>How does overall plant health affect a plant’s ability to resist disease and pests?</vt:lpstr>
      <vt:lpstr>Overall Plant Health</vt:lpstr>
      <vt:lpstr>Overall Plant Health</vt:lpstr>
      <vt:lpstr>Overall Plant Health</vt:lpstr>
      <vt:lpstr>Best Management Practices</vt:lpstr>
      <vt:lpstr>4r nutrient stewardship</vt:lpstr>
      <vt:lpstr>Canola crop</vt:lpstr>
      <vt:lpstr>Sustainability Farming Game Level 2</vt:lpstr>
      <vt:lpstr>Sustainability Farming Game Level 2 nutrients</vt:lpstr>
      <vt:lpstr>Slide over red/yellow areas</vt:lpstr>
      <vt:lpstr>Follow-Up Discussion</vt:lpstr>
      <vt:lpstr>game Discussion</vt:lpstr>
      <vt:lpstr>Wrap-Up</vt:lpstr>
      <vt:lpstr>PowerPoint Presentation</vt:lpstr>
      <vt:lpstr>Enriching activities</vt:lpstr>
      <vt:lpstr>Enriching activities</vt:lpstr>
      <vt:lpstr>Case study 1</vt:lpstr>
      <vt:lpstr>Case study 2</vt:lpstr>
      <vt:lpstr>SCIENCE OF FARMING: Recap</vt:lpstr>
      <vt:lpstr>SCIENCE OF FARMING: Recap</vt:lpstr>
      <vt:lpstr>Brought to you in collaboration</vt:lpstr>
    </vt:vector>
  </TitlesOfParts>
  <Company>Agrium,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Metheral, Lindsey</dc:creator>
  <cp:revision>1</cp:revision>
  <cp:lastPrinted>2015-05-04T14:32:06Z</cp:lastPrinted>
  <dcterms:created xsi:type="dcterms:W3CDTF">2015-04-24T15:50:46Z</dcterms:created>
  <dcterms:modified xsi:type="dcterms:W3CDTF">2019-07-30T17:33:51Z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0x01010013BF407C36D0C747973641F1ED99020A</vt:lpwstr>
  </property>
</Properties>
</file>