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6" r:id="rId5"/>
    <p:sldId id="328" r:id="rId6"/>
    <p:sldId id="308" r:id="rId7"/>
    <p:sldId id="305" r:id="rId8"/>
    <p:sldId id="309" r:id="rId9"/>
    <p:sldId id="306" r:id="rId10"/>
    <p:sldId id="310" r:id="rId11"/>
    <p:sldId id="314" r:id="rId12"/>
    <p:sldId id="315" r:id="rId13"/>
    <p:sldId id="312" r:id="rId14"/>
    <p:sldId id="307" r:id="rId15"/>
    <p:sldId id="311" r:id="rId16"/>
    <p:sldId id="316" r:id="rId17"/>
    <p:sldId id="283" r:id="rId18"/>
    <p:sldId id="322" r:id="rId19"/>
    <p:sldId id="334" r:id="rId20"/>
    <p:sldId id="332" r:id="rId21"/>
    <p:sldId id="320" r:id="rId22"/>
    <p:sldId id="321" r:id="rId23"/>
    <p:sldId id="329" r:id="rId24"/>
    <p:sldId id="327" r:id="rId25"/>
    <p:sldId id="323" r:id="rId26"/>
    <p:sldId id="330" r:id="rId27"/>
    <p:sldId id="331" r:id="rId28"/>
    <p:sldId id="335"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8C44D4-7CA7-4DFA-9C87-642E839ED539}">
          <p14:sldIdLst>
            <p14:sldId id="256"/>
            <p14:sldId id="328"/>
            <p14:sldId id="308"/>
            <p14:sldId id="305"/>
            <p14:sldId id="309"/>
            <p14:sldId id="306"/>
            <p14:sldId id="310"/>
            <p14:sldId id="314"/>
            <p14:sldId id="315"/>
            <p14:sldId id="312"/>
            <p14:sldId id="307"/>
            <p14:sldId id="311"/>
            <p14:sldId id="316"/>
            <p14:sldId id="283"/>
            <p14:sldId id="322"/>
            <p14:sldId id="334"/>
            <p14:sldId id="332"/>
            <p14:sldId id="320"/>
            <p14:sldId id="321"/>
            <p14:sldId id="329"/>
            <p14:sldId id="327"/>
            <p14:sldId id="323"/>
            <p14:sldId id="330"/>
            <p14:sldId id="331"/>
            <p14:sldId id="33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B5AD83-95D1-4FAD-BE82-8AF936F40E29}" v="82" dt="2019-07-30T17:37:20.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a Matuszak" userId="4a077a76-6980-4fe5-bff8-746cc8e512dd" providerId="ADAL" clId="{D6B5AD83-95D1-4FAD-BE82-8AF936F40E29}"/>
    <pc:docChg chg="custSel modSld">
      <pc:chgData name="Tessa Matuszak" userId="4a077a76-6980-4fe5-bff8-746cc8e512dd" providerId="ADAL" clId="{D6B5AD83-95D1-4FAD-BE82-8AF936F40E29}" dt="2019-07-30T17:37:41.374" v="117" actId="20577"/>
      <pc:docMkLst>
        <pc:docMk/>
      </pc:docMkLst>
      <pc:sldChg chg="modSp">
        <pc:chgData name="Tessa Matuszak" userId="4a077a76-6980-4fe5-bff8-746cc8e512dd" providerId="ADAL" clId="{D6B5AD83-95D1-4FAD-BE82-8AF936F40E29}" dt="2019-07-30T17:37:41.374" v="117" actId="20577"/>
        <pc:sldMkLst>
          <pc:docMk/>
          <pc:sldMk cId="2223750246" sldId="330"/>
        </pc:sldMkLst>
        <pc:spChg chg="mod">
          <ac:chgData name="Tessa Matuszak" userId="4a077a76-6980-4fe5-bff8-746cc8e512dd" providerId="ADAL" clId="{D6B5AD83-95D1-4FAD-BE82-8AF936F40E29}" dt="2019-07-30T17:37:41.374" v="117" actId="20577"/>
          <ac:spMkLst>
            <pc:docMk/>
            <pc:sldMk cId="2223750246" sldId="330"/>
            <ac:spMk id="4" creationId="{00000000-0000-0000-0000-000000000000}"/>
          </ac:spMkLst>
        </pc:spChg>
      </pc:sldChg>
      <pc:sldChg chg="addSp delSp modSp">
        <pc:chgData name="Tessa Matuszak" userId="4a077a76-6980-4fe5-bff8-746cc8e512dd" providerId="ADAL" clId="{D6B5AD83-95D1-4FAD-BE82-8AF936F40E29}" dt="2019-07-19T14:27:54.901" v="30" actId="1076"/>
        <pc:sldMkLst>
          <pc:docMk/>
          <pc:sldMk cId="2166562483" sldId="334"/>
        </pc:sldMkLst>
        <pc:spChg chg="mod">
          <ac:chgData name="Tessa Matuszak" userId="4a077a76-6980-4fe5-bff8-746cc8e512dd" providerId="ADAL" clId="{D6B5AD83-95D1-4FAD-BE82-8AF936F40E29}" dt="2019-07-19T14:27:54.901" v="30" actId="1076"/>
          <ac:spMkLst>
            <pc:docMk/>
            <pc:sldMk cId="2166562483" sldId="334"/>
            <ac:spMk id="2" creationId="{00000000-0000-0000-0000-000000000000}"/>
          </ac:spMkLst>
        </pc:spChg>
        <pc:spChg chg="del mod">
          <ac:chgData name="Tessa Matuszak" userId="4a077a76-6980-4fe5-bff8-746cc8e512dd" providerId="ADAL" clId="{D6B5AD83-95D1-4FAD-BE82-8AF936F40E29}" dt="2019-07-19T14:26:14.121" v="3" actId="478"/>
          <ac:spMkLst>
            <pc:docMk/>
            <pc:sldMk cId="2166562483" sldId="334"/>
            <ac:spMk id="6" creationId="{00000000-0000-0000-0000-000000000000}"/>
          </ac:spMkLst>
        </pc:spChg>
        <pc:spChg chg="del">
          <ac:chgData name="Tessa Matuszak" userId="4a077a76-6980-4fe5-bff8-746cc8e512dd" providerId="ADAL" clId="{D6B5AD83-95D1-4FAD-BE82-8AF936F40E29}" dt="2019-07-19T14:26:16.197" v="4" actId="478"/>
          <ac:spMkLst>
            <pc:docMk/>
            <pc:sldMk cId="2166562483" sldId="334"/>
            <ac:spMk id="11" creationId="{00000000-0000-0000-0000-000000000000}"/>
          </ac:spMkLst>
        </pc:spChg>
        <pc:spChg chg="del">
          <ac:chgData name="Tessa Matuszak" userId="4a077a76-6980-4fe5-bff8-746cc8e512dd" providerId="ADAL" clId="{D6B5AD83-95D1-4FAD-BE82-8AF936F40E29}" dt="2019-07-19T14:26:18.451" v="5" actId="478"/>
          <ac:spMkLst>
            <pc:docMk/>
            <pc:sldMk cId="2166562483" sldId="334"/>
            <ac:spMk id="13" creationId="{00000000-0000-0000-0000-000000000000}"/>
          </ac:spMkLst>
        </pc:spChg>
        <pc:spChg chg="del mod">
          <ac:chgData name="Tessa Matuszak" userId="4a077a76-6980-4fe5-bff8-746cc8e512dd" providerId="ADAL" clId="{D6B5AD83-95D1-4FAD-BE82-8AF936F40E29}" dt="2019-07-19T14:26:23.115" v="7" actId="478"/>
          <ac:spMkLst>
            <pc:docMk/>
            <pc:sldMk cId="2166562483" sldId="334"/>
            <ac:spMk id="14" creationId="{00000000-0000-0000-0000-000000000000}"/>
          </ac:spMkLst>
        </pc:spChg>
        <pc:spChg chg="del">
          <ac:chgData name="Tessa Matuszak" userId="4a077a76-6980-4fe5-bff8-746cc8e512dd" providerId="ADAL" clId="{D6B5AD83-95D1-4FAD-BE82-8AF936F40E29}" dt="2019-07-19T14:26:23.115" v="7" actId="478"/>
          <ac:spMkLst>
            <pc:docMk/>
            <pc:sldMk cId="2166562483" sldId="334"/>
            <ac:spMk id="15" creationId="{00000000-0000-0000-0000-000000000000}"/>
          </ac:spMkLst>
        </pc:spChg>
        <pc:spChg chg="del mod">
          <ac:chgData name="Tessa Matuszak" userId="4a077a76-6980-4fe5-bff8-746cc8e512dd" providerId="ADAL" clId="{D6B5AD83-95D1-4FAD-BE82-8AF936F40E29}" dt="2019-07-19T14:26:23.115" v="7" actId="478"/>
          <ac:spMkLst>
            <pc:docMk/>
            <pc:sldMk cId="2166562483" sldId="334"/>
            <ac:spMk id="16" creationId="{00000000-0000-0000-0000-000000000000}"/>
          </ac:spMkLst>
        </pc:spChg>
        <pc:spChg chg="del">
          <ac:chgData name="Tessa Matuszak" userId="4a077a76-6980-4fe5-bff8-746cc8e512dd" providerId="ADAL" clId="{D6B5AD83-95D1-4FAD-BE82-8AF936F40E29}" dt="2019-07-19T14:26:23.115" v="7" actId="478"/>
          <ac:spMkLst>
            <pc:docMk/>
            <pc:sldMk cId="2166562483" sldId="334"/>
            <ac:spMk id="20" creationId="{A07D301E-11EB-4323-A045-BA9CAA4EBA85}"/>
          </ac:spMkLst>
        </pc:spChg>
        <pc:picChg chg="add mod modCrop">
          <ac:chgData name="Tessa Matuszak" userId="4a077a76-6980-4fe5-bff8-746cc8e512dd" providerId="ADAL" clId="{D6B5AD83-95D1-4FAD-BE82-8AF936F40E29}" dt="2019-07-19T14:27:50.215" v="29" actId="732"/>
          <ac:picMkLst>
            <pc:docMk/>
            <pc:sldMk cId="2166562483" sldId="334"/>
            <ac:picMk id="4" creationId="{3617F6C3-F32E-42E8-8A80-1623919496B0}"/>
          </ac:picMkLst>
        </pc:picChg>
        <pc:picChg chg="del">
          <ac:chgData name="Tessa Matuszak" userId="4a077a76-6980-4fe5-bff8-746cc8e512dd" providerId="ADAL" clId="{D6B5AD83-95D1-4FAD-BE82-8AF936F40E29}" dt="2019-07-19T14:26:09.529" v="1" actId="478"/>
          <ac:picMkLst>
            <pc:docMk/>
            <pc:sldMk cId="2166562483" sldId="334"/>
            <ac:picMk id="19" creationId="{B7DE8192-F3DC-4075-9ADA-87820D895BD2}"/>
          </ac:picMkLst>
        </pc:picChg>
      </pc:sldChg>
    </pc:docChg>
  </pc:docChgLst>
  <pc:docChgLst>
    <pc:chgData name="Tessa Matuszak" userId="S::programs_naitco.org#ext#@ui.onmicrosoft.com::82dc296d-a570-4d4c-9762-127f2bfc6475" providerId="AD" clId="Web-{38DC2FBB-A984-95D1-BDB9-EA520FBE36D6}"/>
    <pc:docChg chg="modSld">
      <pc:chgData name="Tessa Matuszak" userId="S::programs_naitco.org#ext#@ui.onmicrosoft.com::82dc296d-a570-4d4c-9762-127f2bfc6475" providerId="AD" clId="Web-{38DC2FBB-A984-95D1-BDB9-EA520FBE36D6}" dt="2019-04-30T14:42:00.386" v="16" actId="20577"/>
      <pc:docMkLst>
        <pc:docMk/>
      </pc:docMkLst>
      <pc:sldChg chg="modSp">
        <pc:chgData name="Tessa Matuszak" userId="S::programs_naitco.org#ext#@ui.onmicrosoft.com::82dc296d-a570-4d4c-9762-127f2bfc6475" providerId="AD" clId="Web-{38DC2FBB-A984-95D1-BDB9-EA520FBE36D6}" dt="2019-04-30T14:39:22.913" v="14" actId="20577"/>
        <pc:sldMkLst>
          <pc:docMk/>
          <pc:sldMk cId="1463902858" sldId="329"/>
        </pc:sldMkLst>
        <pc:spChg chg="mod">
          <ac:chgData name="Tessa Matuszak" userId="S::programs_naitco.org#ext#@ui.onmicrosoft.com::82dc296d-a570-4d4c-9762-127f2bfc6475" providerId="AD" clId="Web-{38DC2FBB-A984-95D1-BDB9-EA520FBE36D6}" dt="2019-04-30T14:39:22.913" v="14" actId="20577"/>
          <ac:spMkLst>
            <pc:docMk/>
            <pc:sldMk cId="1463902858" sldId="329"/>
            <ac:spMk id="7" creationId="{00000000-0000-0000-0000-000000000000}"/>
          </ac:spMkLst>
        </pc:spChg>
      </pc:sldChg>
    </pc:docChg>
  </pc:docChgLst>
  <pc:docChgLst>
    <pc:chgData name="Tessa Matuszak" userId="S::programs_naitco.org#ext#@ui.onmicrosoft.com::82dc296d-a570-4d4c-9762-127f2bfc6475" providerId="AD" clId="Web-{C994EB7A-1F9C-15C0-89EA-CC9DECA4745F}"/>
    <pc:docChg chg="modSld">
      <pc:chgData name="Tessa Matuszak" userId="S::programs_naitco.org#ext#@ui.onmicrosoft.com::82dc296d-a570-4d4c-9762-127f2bfc6475" providerId="AD" clId="Web-{C994EB7A-1F9C-15C0-89EA-CC9DECA4745F}" dt="2019-07-19T14:24:49.557" v="39"/>
      <pc:docMkLst>
        <pc:docMk/>
      </pc:docMkLst>
      <pc:sldChg chg="addSp delSp modSp">
        <pc:chgData name="Tessa Matuszak" userId="S::programs_naitco.org#ext#@ui.onmicrosoft.com::82dc296d-a570-4d4c-9762-127f2bfc6475" providerId="AD" clId="Web-{C994EB7A-1F9C-15C0-89EA-CC9DECA4745F}" dt="2019-07-19T14:24:49.557" v="39"/>
        <pc:sldMkLst>
          <pc:docMk/>
          <pc:sldMk cId="2166562483" sldId="334"/>
        </pc:sldMkLst>
        <pc:spChg chg="add del">
          <ac:chgData name="Tessa Matuszak" userId="S::programs_naitco.org#ext#@ui.onmicrosoft.com::82dc296d-a570-4d4c-9762-127f2bfc6475" providerId="AD" clId="Web-{C994EB7A-1F9C-15C0-89EA-CC9DECA4745F}" dt="2019-07-19T14:24:07.744" v="24"/>
          <ac:spMkLst>
            <pc:docMk/>
            <pc:sldMk cId="2166562483" sldId="334"/>
            <ac:spMk id="6" creationId="{00000000-0000-0000-0000-000000000000}"/>
          </ac:spMkLst>
        </pc:spChg>
        <pc:spChg chg="add del">
          <ac:chgData name="Tessa Matuszak" userId="S::programs_naitco.org#ext#@ui.onmicrosoft.com::82dc296d-a570-4d4c-9762-127f2bfc6475" providerId="AD" clId="Web-{C994EB7A-1F9C-15C0-89EA-CC9DECA4745F}" dt="2019-07-19T14:24:16.667" v="28"/>
          <ac:spMkLst>
            <pc:docMk/>
            <pc:sldMk cId="2166562483" sldId="334"/>
            <ac:spMk id="11" creationId="{00000000-0000-0000-0000-000000000000}"/>
          </ac:spMkLst>
        </pc:spChg>
        <pc:spChg chg="add del">
          <ac:chgData name="Tessa Matuszak" userId="S::programs_naitco.org#ext#@ui.onmicrosoft.com::82dc296d-a570-4d4c-9762-127f2bfc6475" providerId="AD" clId="Web-{C994EB7A-1F9C-15C0-89EA-CC9DECA4745F}" dt="2019-07-19T14:24:16.667" v="29"/>
          <ac:spMkLst>
            <pc:docMk/>
            <pc:sldMk cId="2166562483" sldId="334"/>
            <ac:spMk id="13" creationId="{00000000-0000-0000-0000-000000000000}"/>
          </ac:spMkLst>
        </pc:spChg>
        <pc:spChg chg="add del">
          <ac:chgData name="Tessa Matuszak" userId="S::programs_naitco.org#ext#@ui.onmicrosoft.com::82dc296d-a570-4d4c-9762-127f2bfc6475" providerId="AD" clId="Web-{C994EB7A-1F9C-15C0-89EA-CC9DECA4745F}" dt="2019-07-19T14:24:16.681" v="30"/>
          <ac:spMkLst>
            <pc:docMk/>
            <pc:sldMk cId="2166562483" sldId="334"/>
            <ac:spMk id="14" creationId="{00000000-0000-0000-0000-000000000000}"/>
          </ac:spMkLst>
        </pc:spChg>
        <pc:spChg chg="add del">
          <ac:chgData name="Tessa Matuszak" userId="S::programs_naitco.org#ext#@ui.onmicrosoft.com::82dc296d-a570-4d4c-9762-127f2bfc6475" providerId="AD" clId="Web-{C994EB7A-1F9C-15C0-89EA-CC9DECA4745F}" dt="2019-07-19T14:24:16.681" v="31"/>
          <ac:spMkLst>
            <pc:docMk/>
            <pc:sldMk cId="2166562483" sldId="334"/>
            <ac:spMk id="15" creationId="{00000000-0000-0000-0000-000000000000}"/>
          </ac:spMkLst>
        </pc:spChg>
        <pc:spChg chg="add del">
          <ac:chgData name="Tessa Matuszak" userId="S::programs_naitco.org#ext#@ui.onmicrosoft.com::82dc296d-a570-4d4c-9762-127f2bfc6475" providerId="AD" clId="Web-{C994EB7A-1F9C-15C0-89EA-CC9DECA4745F}" dt="2019-07-19T14:24:16.697" v="32"/>
          <ac:spMkLst>
            <pc:docMk/>
            <pc:sldMk cId="2166562483" sldId="334"/>
            <ac:spMk id="16" creationId="{00000000-0000-0000-0000-000000000000}"/>
          </ac:spMkLst>
        </pc:spChg>
        <pc:spChg chg="add del mod">
          <ac:chgData name="Tessa Matuszak" userId="S::programs_naitco.org#ext#@ui.onmicrosoft.com::82dc296d-a570-4d4c-9762-127f2bfc6475" providerId="AD" clId="Web-{C994EB7A-1F9C-15C0-89EA-CC9DECA4745F}" dt="2019-07-19T14:24:13.728" v="27" actId="20577"/>
          <ac:spMkLst>
            <pc:docMk/>
            <pc:sldMk cId="2166562483" sldId="334"/>
            <ac:spMk id="20" creationId="{A07D301E-11EB-4323-A045-BA9CAA4EBA85}"/>
          </ac:spMkLst>
        </pc:spChg>
        <pc:picChg chg="add del mod modCrop">
          <ac:chgData name="Tessa Matuszak" userId="S::programs_naitco.org#ext#@ui.onmicrosoft.com::82dc296d-a570-4d4c-9762-127f2bfc6475" providerId="AD" clId="Web-{C994EB7A-1F9C-15C0-89EA-CC9DECA4745F}" dt="2019-07-19T14:24:04.884" v="23"/>
          <ac:picMkLst>
            <pc:docMk/>
            <pc:sldMk cId="2166562483" sldId="334"/>
            <ac:picMk id="3" creationId="{D8F5878B-5BB2-413B-A62E-C49DDF08AE5F}"/>
          </ac:picMkLst>
        </pc:picChg>
        <pc:picChg chg="add del mod">
          <ac:chgData name="Tessa Matuszak" userId="S::programs_naitco.org#ext#@ui.onmicrosoft.com::82dc296d-a570-4d4c-9762-127f2bfc6475" providerId="AD" clId="Web-{C994EB7A-1F9C-15C0-89EA-CC9DECA4745F}" dt="2019-07-19T14:24:49.557" v="39"/>
          <ac:picMkLst>
            <pc:docMk/>
            <pc:sldMk cId="2166562483" sldId="334"/>
            <ac:picMk id="19" creationId="{B7DE8192-F3DC-4075-9ADA-87820D895BD2}"/>
          </ac:picMkLst>
        </pc:picChg>
      </pc:sldChg>
    </pc:docChg>
  </pc:docChgLst>
  <pc:docChgLst>
    <pc:chgData name="Tessa Matuszak" userId="S::programs_naitco.org#ext#@ui.onmicrosoft.com::82dc296d-a570-4d4c-9762-127f2bfc6475" providerId="AD" clId="Web-{5C8B8265-755B-863F-55DA-4078A203E268}"/>
    <pc:docChg chg="modSld">
      <pc:chgData name="Tessa Matuszak" userId="S::programs_naitco.org#ext#@ui.onmicrosoft.com::82dc296d-a570-4d4c-9762-127f2bfc6475" providerId="AD" clId="Web-{5C8B8265-755B-863F-55DA-4078A203E268}" dt="2019-06-13T15:50:50.292" v="7"/>
      <pc:docMkLst>
        <pc:docMk/>
      </pc:docMkLst>
      <pc:sldChg chg="addSp delSp modSp modNotes">
        <pc:chgData name="Tessa Matuszak" userId="S::programs_naitco.org#ext#@ui.onmicrosoft.com::82dc296d-a570-4d4c-9762-127f2bfc6475" providerId="AD" clId="Web-{5C8B8265-755B-863F-55DA-4078A203E268}" dt="2019-06-13T15:50:50.292" v="7"/>
        <pc:sldMkLst>
          <pc:docMk/>
          <pc:sldMk cId="3254672609" sldId="331"/>
        </pc:sldMkLst>
        <pc:picChg chg="add mod">
          <ac:chgData name="Tessa Matuszak" userId="S::programs_naitco.org#ext#@ui.onmicrosoft.com::82dc296d-a570-4d4c-9762-127f2bfc6475" providerId="AD" clId="Web-{5C8B8265-755B-863F-55DA-4078A203E268}" dt="2019-06-13T15:50:30.823" v="6" actId="1076"/>
          <ac:picMkLst>
            <pc:docMk/>
            <pc:sldMk cId="3254672609" sldId="331"/>
            <ac:picMk id="2" creationId="{59AC6C14-0D24-48D1-9DB9-59161C0DA8FA}"/>
          </ac:picMkLst>
        </pc:picChg>
        <pc:picChg chg="del">
          <ac:chgData name="Tessa Matuszak" userId="S::programs_naitco.org#ext#@ui.onmicrosoft.com::82dc296d-a570-4d4c-9762-127f2bfc6475" providerId="AD" clId="Web-{5C8B8265-755B-863F-55DA-4078A203E268}" dt="2019-06-13T15:49:57.088" v="0"/>
          <ac:picMkLst>
            <pc:docMk/>
            <pc:sldMk cId="3254672609" sldId="331"/>
            <ac:picMk id="4"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EA767BC8-E1F0-4EEB-BD3C-1AA5201B6D9B}" type="datetimeFigureOut">
              <a:rPr lang="en-US" smtClean="0"/>
              <a:t>7/30/2019</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C47FE894-062E-4AF6-BA0B-536A9B2F7558}" type="slidenum">
              <a:rPr lang="en-US" smtClean="0"/>
              <a:t>‹#›</a:t>
            </a:fld>
            <a:endParaRPr lang="en-US"/>
          </a:p>
        </p:txBody>
      </p:sp>
    </p:spTree>
    <p:extLst>
      <p:ext uri="{BB962C8B-B14F-4D97-AF65-F5344CB8AC3E}">
        <p14:creationId xmlns:p14="http://schemas.microsoft.com/office/powerpoint/2010/main" val="226025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11A569AE-D65C-40AE-A70D-A7C8348D7386}" type="datetimeFigureOut">
              <a:rPr lang="en-US" smtClean="0"/>
              <a:t>7/30/2019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295A59FA-31FD-415D-91B3-8D46453FB69B}" type="slidenum">
              <a:rPr lang="en-US" smtClean="0"/>
              <a:t>‹#›</a:t>
            </a:fld>
            <a:endParaRPr lang="en-US"/>
          </a:p>
        </p:txBody>
      </p:sp>
    </p:spTree>
    <p:extLst>
      <p:ext uri="{BB962C8B-B14F-4D97-AF65-F5344CB8AC3E}">
        <p14:creationId xmlns:p14="http://schemas.microsoft.com/office/powerpoint/2010/main" val="407944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bI7hYAomzG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1fB2N7chZl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K_o-jK6vWI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4EqVISw2uw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watercalculator.org/footprints/water-footprints-by-countr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bI7hYAomzG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400550"/>
            <a:ext cx="6324600" cy="4320540"/>
          </a:xfrm>
        </p:spPr>
        <p:txBody>
          <a:bodyPr/>
          <a:lstStyle/>
          <a:p>
            <a:r>
              <a:rPr lang="en-US" sz="1200" b="1" kern="1200">
                <a:solidFill>
                  <a:schemeClr val="tx1"/>
                </a:solidFill>
                <a:effectLst/>
                <a:latin typeface="+mn-lt"/>
                <a:ea typeface="+mn-ea"/>
                <a:cs typeface="+mn-cs"/>
              </a:rPr>
              <a:t>Time</a:t>
            </a:r>
            <a:endParaRPr lang="en-US" sz="1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45 minutes</a:t>
            </a:r>
          </a:p>
          <a:p>
            <a:r>
              <a:rPr lang="en-US" sz="1200"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Activity Expectations</a:t>
            </a:r>
            <a:endParaRPr lang="en-US" sz="1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Students will be able to:</a:t>
            </a:r>
          </a:p>
          <a:p>
            <a:pPr lvl="0"/>
            <a:r>
              <a:rPr lang="en-US" sz="1200" kern="1200">
                <a:solidFill>
                  <a:schemeClr val="tx1"/>
                </a:solidFill>
                <a:effectLst/>
                <a:latin typeface="+mn-lt"/>
                <a:ea typeface="+mn-ea"/>
                <a:cs typeface="+mn-cs"/>
              </a:rPr>
              <a:t>Discuss the limited amount of fresh water on earth and identify how best management practices can reduce water consumption; </a:t>
            </a:r>
          </a:p>
          <a:p>
            <a:pPr lvl="0"/>
            <a:r>
              <a:rPr lang="en-US" sz="1200" kern="1200">
                <a:solidFill>
                  <a:schemeClr val="tx1"/>
                </a:solidFill>
                <a:effectLst/>
                <a:latin typeface="+mn-lt"/>
                <a:ea typeface="+mn-ea"/>
                <a:cs typeface="+mn-cs"/>
              </a:rPr>
              <a:t>Discuss the need for water conservation and protection related to population growth and agriculture; and </a:t>
            </a:r>
          </a:p>
          <a:p>
            <a:pPr lvl="0"/>
            <a:r>
              <a:rPr lang="en-US" sz="1200" kern="1200">
                <a:solidFill>
                  <a:schemeClr val="tx1"/>
                </a:solidFill>
                <a:effectLst/>
                <a:latin typeface="+mn-lt"/>
                <a:ea typeface="+mn-ea"/>
                <a:cs typeface="+mn-cs"/>
              </a:rPr>
              <a:t>Compare and contrast methods of irrigation for water conservation.</a:t>
            </a:r>
          </a:p>
          <a:p>
            <a:r>
              <a:rPr lang="en-US" sz="1200" kern="1200">
                <a:solidFill>
                  <a:schemeClr val="tx1"/>
                </a:solidFill>
                <a:effectLst/>
                <a:latin typeface="+mn-lt"/>
                <a:ea typeface="+mn-ea"/>
                <a:cs typeface="+mn-cs"/>
              </a:rPr>
              <a:t> </a:t>
            </a:r>
            <a:endParaRPr lang="en-US" sz="20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Materials</a:t>
            </a:r>
            <a:endParaRPr lang="en-US" sz="1000" kern="1200">
              <a:solidFill>
                <a:schemeClr val="tx1"/>
              </a:solidFill>
              <a:effectLst/>
              <a:latin typeface="+mn-lt"/>
              <a:ea typeface="+mn-ea"/>
              <a:cs typeface="+mn-cs"/>
            </a:endParaRPr>
          </a:p>
          <a:p>
            <a:pPr lvl="0"/>
            <a:r>
              <a:rPr lang="en-US" sz="1200" i="1" kern="1200">
                <a:solidFill>
                  <a:schemeClr val="tx1"/>
                </a:solidFill>
                <a:effectLst/>
                <a:latin typeface="+mn-lt"/>
                <a:ea typeface="+mn-ea"/>
                <a:cs typeface="+mn-cs"/>
              </a:rPr>
              <a:t>Water</a:t>
            </a:r>
            <a:r>
              <a:rPr lang="en-US" sz="1200" kern="1200">
                <a:solidFill>
                  <a:schemeClr val="tx1"/>
                </a:solidFill>
                <a:effectLst/>
                <a:latin typeface="+mn-lt"/>
                <a:ea typeface="+mn-ea"/>
                <a:cs typeface="+mn-cs"/>
              </a:rPr>
              <a:t> PowerPoint </a:t>
            </a:r>
          </a:p>
          <a:p>
            <a:pPr lvl="0"/>
            <a:r>
              <a:rPr lang="en-US" sz="1200" kern="1200">
                <a:solidFill>
                  <a:schemeClr val="tx1"/>
                </a:solidFill>
                <a:effectLst/>
                <a:latin typeface="+mn-lt"/>
                <a:ea typeface="+mn-ea"/>
                <a:cs typeface="+mn-cs"/>
              </a:rPr>
              <a:t>Interest Approach Supplies</a:t>
            </a:r>
          </a:p>
          <a:p>
            <a:pPr lvl="1"/>
            <a:r>
              <a:rPr lang="en-US" sz="1200" kern="1200">
                <a:solidFill>
                  <a:schemeClr val="tx1"/>
                </a:solidFill>
                <a:effectLst/>
                <a:latin typeface="+mn-lt"/>
                <a:ea typeface="+mn-ea"/>
                <a:cs typeface="+mn-cs"/>
              </a:rPr>
              <a:t>Option 1: Rain jacket, hat, 5-gallon (18L) bucket of water, tablespoon</a:t>
            </a:r>
          </a:p>
          <a:p>
            <a:pPr lvl="1"/>
            <a:r>
              <a:rPr lang="en-US" sz="1200" kern="1200">
                <a:solidFill>
                  <a:schemeClr val="tx1"/>
                </a:solidFill>
                <a:effectLst/>
                <a:latin typeface="+mn-lt"/>
                <a:ea typeface="+mn-ea"/>
                <a:cs typeface="+mn-cs"/>
              </a:rPr>
              <a:t>Option 2: One-gallon container, clear bowl, ½-cup measuring cup, eyedropper</a:t>
            </a:r>
          </a:p>
          <a:p>
            <a:pPr lvl="0"/>
            <a:r>
              <a:rPr lang="en-US" sz="1200" kern="1200">
                <a:solidFill>
                  <a:schemeClr val="tx1"/>
                </a:solidFill>
                <a:effectLst/>
                <a:latin typeface="+mn-lt"/>
                <a:ea typeface="+mn-ea"/>
                <a:cs typeface="+mn-cs"/>
              </a:rPr>
              <a:t>Map of local watershed (optional)</a:t>
            </a:r>
          </a:p>
          <a:p>
            <a:pPr lvl="0"/>
            <a:r>
              <a:rPr lang="en-US" sz="1200" i="0" u="sng" kern="1200">
                <a:solidFill>
                  <a:schemeClr val="tx1"/>
                </a:solidFill>
                <a:effectLst/>
                <a:latin typeface="+mn-lt"/>
                <a:ea typeface="+mn-ea"/>
                <a:cs typeface="+mn-cs"/>
                <a:hlinkClick r:id="rId3"/>
              </a:rPr>
              <a:t>Water video</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https://youtu.be/bI7hYAomzGk</a:t>
            </a:r>
            <a:r>
              <a:rPr lang="en-US" sz="1200" kern="1200">
                <a:solidFill>
                  <a:schemeClr val="tx1"/>
                </a:solidFill>
                <a:effectLst/>
                <a:latin typeface="+mn-lt"/>
                <a:ea typeface="+mn-ea"/>
                <a:cs typeface="+mn-cs"/>
              </a:rPr>
              <a:t>)</a:t>
            </a:r>
          </a:p>
          <a:p>
            <a:pPr lvl="0"/>
            <a:r>
              <a:rPr lang="en-US" sz="1200" i="1" kern="1200">
                <a:solidFill>
                  <a:schemeClr val="tx1"/>
                </a:solidFill>
                <a:effectLst/>
                <a:latin typeface="+mn-lt"/>
                <a:ea typeface="+mn-ea"/>
                <a:cs typeface="+mn-cs"/>
              </a:rPr>
              <a:t>Sustainability Farm Game</a:t>
            </a:r>
            <a:r>
              <a:rPr lang="en-US" sz="1200" kern="1200">
                <a:solidFill>
                  <a:schemeClr val="tx1"/>
                </a:solidFill>
                <a:effectLst/>
                <a:latin typeface="+mn-lt"/>
                <a:ea typeface="+mn-ea"/>
                <a:cs typeface="+mn-cs"/>
              </a:rPr>
              <a:t> Level 3 Water </a:t>
            </a:r>
          </a:p>
          <a:p>
            <a:pPr lvl="0"/>
            <a:r>
              <a:rPr lang="en-US" sz="1200" kern="1200">
                <a:solidFill>
                  <a:schemeClr val="tx1"/>
                </a:solidFill>
                <a:effectLst/>
                <a:latin typeface="+mn-lt"/>
                <a:ea typeface="+mn-ea"/>
                <a:cs typeface="+mn-cs"/>
              </a:rPr>
              <a:t>Computer or tablet device for each student</a:t>
            </a:r>
          </a:p>
          <a:p>
            <a:r>
              <a:rPr lang="en-US" sz="1200" kern="1200">
                <a:solidFill>
                  <a:schemeClr val="tx1"/>
                </a:solidFill>
                <a:effectLst/>
                <a:latin typeface="+mn-lt"/>
                <a:ea typeface="+mn-ea"/>
                <a:cs typeface="+mn-cs"/>
              </a:rPr>
              <a:t> </a:t>
            </a:r>
            <a:endParaRPr lang="en-US" sz="11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Key Terms</a:t>
            </a:r>
            <a:endParaRPr lang="en-US" sz="1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Conserve, Protect, Conservation Tillage, Riparian Area, Wetland, Watershed, Native Species, Irrigation, Crop Residue</a:t>
            </a:r>
          </a:p>
        </p:txBody>
      </p:sp>
      <p:sp>
        <p:nvSpPr>
          <p:cNvPr id="4" name="Slide Number Placeholder 3"/>
          <p:cNvSpPr>
            <a:spLocks noGrp="1"/>
          </p:cNvSpPr>
          <p:nvPr>
            <p:ph type="sldNum" sz="quarter" idx="10"/>
          </p:nvPr>
        </p:nvSpPr>
        <p:spPr/>
        <p:txBody>
          <a:bodyPr/>
          <a:lstStyle/>
          <a:p>
            <a:fld id="{295A59FA-31FD-415D-91B3-8D46453FB69B}" type="slidenum">
              <a:rPr lang="en-US" smtClean="0"/>
              <a:t>1</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Ask students, “Besides irrigation, what other ways do farmers use water?” Allow students to offer their answers. Guide the discussion, clarifying that irrigation accounts for the majority of water use in agriculture, but water is also needed to raise livestock</a:t>
            </a:r>
            <a:r>
              <a:rPr lang="en-US" sz="1200" kern="1200" baseline="0">
                <a:solidFill>
                  <a:schemeClr val="tx1"/>
                </a:solidFill>
                <a:effectLst/>
                <a:latin typeface="+mn-lt"/>
                <a:ea typeface="+mn-ea"/>
                <a:cs typeface="+mn-cs"/>
              </a:rPr>
              <a:t> and</a:t>
            </a:r>
            <a:r>
              <a:rPr lang="en-US" sz="1200" kern="1200">
                <a:solidFill>
                  <a:schemeClr val="tx1"/>
                </a:solidFill>
                <a:effectLst/>
                <a:latin typeface="+mn-lt"/>
                <a:ea typeface="+mn-ea"/>
                <a:cs typeface="+mn-cs"/>
              </a:rPr>
              <a:t> to clean and sterilize facilities such as milk barns or food processing plants in order to prevent food-borne illness. </a:t>
            </a:r>
          </a:p>
        </p:txBody>
      </p:sp>
      <p:sp>
        <p:nvSpPr>
          <p:cNvPr id="4" name="Slide Number Placeholder 3"/>
          <p:cNvSpPr>
            <a:spLocks noGrp="1"/>
          </p:cNvSpPr>
          <p:nvPr>
            <p:ph type="sldNum" sz="quarter" idx="10"/>
          </p:nvPr>
        </p:nvSpPr>
        <p:spPr/>
        <p:txBody>
          <a:bodyPr/>
          <a:lstStyle/>
          <a:p>
            <a:fld id="{295A59FA-31FD-415D-91B3-8D46453FB69B}" type="slidenum">
              <a:rPr lang="en-US" smtClean="0"/>
              <a:t>10</a:t>
            </a:fld>
            <a:endParaRPr lang="en-US"/>
          </a:p>
        </p:txBody>
      </p:sp>
    </p:spTree>
    <p:extLst>
      <p:ext uri="{BB962C8B-B14F-4D97-AF65-F5344CB8AC3E}">
        <p14:creationId xmlns:p14="http://schemas.microsoft.com/office/powerpoint/2010/main" val="164864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11</a:t>
            </a:fld>
            <a:endParaRPr lang="en-US"/>
          </a:p>
        </p:txBody>
      </p:sp>
    </p:spTree>
    <p:extLst>
      <p:ext uri="{BB962C8B-B14F-4D97-AF65-F5344CB8AC3E}">
        <p14:creationId xmlns:p14="http://schemas.microsoft.com/office/powerpoint/2010/main" val="87435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Refer back to the video clip students viewed at the beginning of the lesson. It described a practice called </a:t>
            </a:r>
            <a:r>
              <a:rPr lang="en-US" sz="1200" i="1" kern="1200">
                <a:solidFill>
                  <a:schemeClr val="tx1"/>
                </a:solidFill>
                <a:effectLst/>
                <a:latin typeface="+mn-lt"/>
                <a:ea typeface="+mn-ea"/>
                <a:cs typeface="+mn-cs"/>
              </a:rPr>
              <a:t>conservation tillage</a:t>
            </a:r>
            <a:r>
              <a:rPr lang="en-US" sz="1200" kern="1200">
                <a:solidFill>
                  <a:schemeClr val="tx1"/>
                </a:solidFill>
                <a:effectLst/>
                <a:latin typeface="+mn-lt"/>
                <a:ea typeface="+mn-ea"/>
                <a:cs typeface="+mn-cs"/>
              </a:rPr>
              <a:t>. Explain that farmers will leave crop residue (materials such as stalks, stems and seeds) in their fields without plowing it under in the fall. In the spring they use an air seeder (device that precisely plants the seeds at equal distances and proper depth in the soil and then covers them) to plant the next crop, eliminating the need to plow the soil. Conservation tillage improves water-use efficiency in crops.</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12</a:t>
            </a:fld>
            <a:endParaRPr lang="en-US"/>
          </a:p>
        </p:txBody>
      </p:sp>
    </p:spTree>
    <p:extLst>
      <p:ext uri="{BB962C8B-B14F-4D97-AF65-F5344CB8AC3E}">
        <p14:creationId xmlns:p14="http://schemas.microsoft.com/office/powerpoint/2010/main" val="9359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Explain that a riparian area is a space between land and a waterway, ideally filled with native grasses, shrubs and trees. Landowners can improve water quality by preserving wetland and riparian areas, which have many benefits. These areas help filter nutrients that are collected as water runs over the land; help control water levels during floods; and provide habitat for animals. If possible, use a local riparian area as an example to help students understand. </a:t>
            </a:r>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1517236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Explain to students that some methods of irrigation are more efficient than others. Best practices in irrigation vary by farm and crop but will generally enable farmers to decrease water evaporation, deliver water more directly to plant roots (eliminating water loss to other locations or from runoff), and measure precise soil moisture for exact watering.</a:t>
            </a:r>
            <a:endParaRPr lang="en-US" b="0"/>
          </a:p>
        </p:txBody>
      </p:sp>
      <p:sp>
        <p:nvSpPr>
          <p:cNvPr id="4" name="Slide Number Placeholder 3"/>
          <p:cNvSpPr>
            <a:spLocks noGrp="1"/>
          </p:cNvSpPr>
          <p:nvPr>
            <p:ph type="sldNum" sz="quarter" idx="10"/>
          </p:nvPr>
        </p:nvSpPr>
        <p:spPr/>
        <p:txBody>
          <a:bodyPr/>
          <a:lstStyle/>
          <a:p>
            <a:fld id="{F3F13B39-1E37-4A6E-86B3-7C3790595874}" type="slidenum">
              <a:rPr lang="en-US" smtClean="0"/>
              <a:t>14</a:t>
            </a:fld>
            <a:endParaRPr lang="en-US"/>
          </a:p>
        </p:txBody>
      </p:sp>
    </p:spTree>
    <p:extLst>
      <p:ext uri="{BB962C8B-B14F-4D97-AF65-F5344CB8AC3E}">
        <p14:creationId xmlns:p14="http://schemas.microsoft.com/office/powerpoint/2010/main" val="889990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a:t>Option – complete</a:t>
            </a:r>
            <a:r>
              <a:rPr lang="en-US" b="0" baseline="0"/>
              <a:t> slide 21 and 22 for further exploration of watersheds and how the student’s can make improvements in their own footprint.</a:t>
            </a:r>
            <a:endParaRPr lang="en-US" b="0"/>
          </a:p>
        </p:txBody>
      </p:sp>
      <p:sp>
        <p:nvSpPr>
          <p:cNvPr id="4" name="Slide Number Placeholder 3"/>
          <p:cNvSpPr>
            <a:spLocks noGrp="1"/>
          </p:cNvSpPr>
          <p:nvPr>
            <p:ph type="sldNum" sz="quarter" idx="10"/>
          </p:nvPr>
        </p:nvSpPr>
        <p:spPr/>
        <p:txBody>
          <a:bodyPr/>
          <a:lstStyle/>
          <a:p>
            <a:fld id="{F3F13B39-1E37-4A6E-86B3-7C3790595874}" type="slidenum">
              <a:rPr lang="en-US" smtClean="0"/>
              <a:t>15</a:t>
            </a:fld>
            <a:endParaRPr lang="en-US"/>
          </a:p>
        </p:txBody>
      </p:sp>
    </p:spTree>
    <p:extLst>
      <p:ext uri="{BB962C8B-B14F-4D97-AF65-F5344CB8AC3E}">
        <p14:creationId xmlns:p14="http://schemas.microsoft.com/office/powerpoint/2010/main" val="1388742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b="0" kern="1200">
                <a:solidFill>
                  <a:schemeClr val="tx1"/>
                </a:solidFill>
                <a:effectLst/>
                <a:latin typeface="+mn-lt"/>
                <a:ea typeface="+mn-ea"/>
                <a:cs typeface="+mn-cs"/>
              </a:rPr>
              <a:t>In this level of the game you will primarily be managing water use. There will be a water meter on the left side of the screen that you will need to pay close attention to.</a:t>
            </a:r>
            <a:endParaRPr lang="en-US" sz="1200" b="1"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The game is simulated for the year 2030.</a:t>
            </a:r>
            <a:endParaRPr lang="en-US" sz="1200" b="1"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Stop when you finish farming in Canada</a:t>
            </a:r>
            <a:endParaRPr lang="en-US" sz="1200" b="1"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Total game time is 15 minutes (5 minutes in each country)</a:t>
            </a:r>
            <a:endParaRPr lang="en-US" sz="1200" kern="1200">
              <a:solidFill>
                <a:schemeClr val="tx1"/>
              </a:solidFill>
              <a:effectLst/>
              <a:latin typeface="+mn-lt"/>
              <a:ea typeface="+mn-ea"/>
              <a:cs typeface="+mn-cs"/>
            </a:endParaRPr>
          </a:p>
          <a:p>
            <a:pPr marL="0" lvl="0" indent="0" rtl="0">
              <a:buFont typeface="Arial" charset="0"/>
              <a:buNone/>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16</a:t>
            </a:fld>
            <a:endParaRPr lang="en-US"/>
          </a:p>
        </p:txBody>
      </p:sp>
    </p:spTree>
    <p:extLst>
      <p:ext uri="{BB962C8B-B14F-4D97-AF65-F5344CB8AC3E}">
        <p14:creationId xmlns:p14="http://schemas.microsoft.com/office/powerpoint/2010/main" val="339966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17</a:t>
            </a:fld>
            <a:endParaRPr lang="en-US"/>
          </a:p>
        </p:txBody>
      </p:sp>
    </p:spTree>
    <p:extLst>
      <p:ext uri="{BB962C8B-B14F-4D97-AF65-F5344CB8AC3E}">
        <p14:creationId xmlns:p14="http://schemas.microsoft.com/office/powerpoint/2010/main" val="1233766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18</a:t>
            </a:fld>
            <a:endParaRPr lang="en-US"/>
          </a:p>
        </p:txBody>
      </p:sp>
    </p:spTree>
    <p:extLst>
      <p:ext uri="{BB962C8B-B14F-4D97-AF65-F5344CB8AC3E}">
        <p14:creationId xmlns:p14="http://schemas.microsoft.com/office/powerpoint/2010/main" val="1904161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19</a:t>
            </a:fld>
            <a:endParaRPr lang="en-US"/>
          </a:p>
        </p:txBody>
      </p:sp>
    </p:spTree>
    <p:extLst>
      <p:ext uri="{BB962C8B-B14F-4D97-AF65-F5344CB8AC3E}">
        <p14:creationId xmlns:p14="http://schemas.microsoft.com/office/powerpoint/2010/main" val="150707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sz="1100">
                <a:latin typeface="Arial" panose="020B0604020202020204" pitchFamily="34" charset="0"/>
                <a:cs typeface="Arial" panose="020B0604020202020204" pitchFamily="34" charset="0"/>
                <a:hlinkClick r:id="rId3"/>
              </a:rPr>
              <a:t>https://www.youtube.com/watch?v=1fB2N7chZlU</a:t>
            </a:r>
            <a:r>
              <a:rPr lang="en-US" sz="1100">
                <a:latin typeface="Arial" panose="020B0604020202020204" pitchFamily="34" charset="0"/>
                <a:cs typeface="Arial" panose="020B0604020202020204" pitchFamily="34" charset="0"/>
              </a:rPr>
              <a:t>  </a:t>
            </a:r>
          </a:p>
          <a:p>
            <a:pPr>
              <a:defRPr/>
            </a:pPr>
            <a:endParaRPr lang="en-CA" sz="1100">
              <a:ln w="10541" cmpd="sng">
                <a:solidFill>
                  <a:srgbClr val="7D7D7D">
                    <a:tint val="100000"/>
                    <a:shade val="100000"/>
                    <a:satMod val="110000"/>
                  </a:srgbClr>
                </a:solidFill>
                <a:prstDash val="solid"/>
              </a:ln>
              <a:latin typeface="Arial" panose="020B0604020202020204" pitchFamily="34" charset="0"/>
              <a:cs typeface="Arial" panose="020B0604020202020204" pitchFamily="34" charset="0"/>
            </a:endParaRPr>
          </a:p>
          <a:p>
            <a:pPr>
              <a:defRPr/>
            </a:pPr>
            <a:r>
              <a:rPr lang="en-US" sz="1100">
                <a:latin typeface="Arial" panose="020B0604020202020204" pitchFamily="34" charset="0"/>
                <a:cs typeface="Arial" panose="020B0604020202020204" pitchFamily="34" charset="0"/>
              </a:rPr>
              <a:t>Ask the class: why do you think water is important?  What do we use water for? Try to get them thinking outside of JUST in their house. We use water for food production (agriculture, plants in our house and in our backyard), other plants and animals need water, drinking, washing, recreation….etc. We use water for pretty much everything!</a:t>
            </a:r>
          </a:p>
          <a:p>
            <a:pPr>
              <a:defRPr/>
            </a:pPr>
            <a:endParaRPr lang="en-US" sz="1100">
              <a:latin typeface="Arial" panose="020B0604020202020204" pitchFamily="34" charset="0"/>
              <a:cs typeface="Arial" panose="020B0604020202020204" pitchFamily="34" charset="0"/>
            </a:endParaRPr>
          </a:p>
          <a:p>
            <a:pPr>
              <a:defRPr/>
            </a:pPr>
            <a:r>
              <a:rPr lang="en-US" sz="1100">
                <a:latin typeface="Arial" panose="020B0604020202020204" pitchFamily="34" charset="0"/>
                <a:cs typeface="Arial" panose="020B0604020202020204" pitchFamily="34" charset="0"/>
              </a:rPr>
              <a:t>The earth is over 70% water.  Approximately 2.5% of that water is freshwater.  The other 97% is saltwater in the oceans. Of all the water on earth, more than ¾ is surface water, but less than 0.3% of that water is available to us to use.</a:t>
            </a:r>
          </a:p>
          <a:p>
            <a:pPr>
              <a:defRPr/>
            </a:pPr>
            <a:r>
              <a:rPr lang="en-US" sz="1100">
                <a:latin typeface="Arial" panose="020B0604020202020204" pitchFamily="34" charset="0"/>
                <a:cs typeface="Arial" panose="020B0604020202020204" pitchFamily="34" charset="0"/>
              </a:rPr>
              <a:t>Where is the rest?  It is tied up in ice caps and glaciers.</a:t>
            </a:r>
          </a:p>
          <a:p>
            <a:pPr>
              <a:defRPr/>
            </a:pPr>
            <a:endParaRPr lang="en-CA" sz="1100">
              <a:latin typeface="Arial" panose="020B0604020202020204" pitchFamily="34" charset="0"/>
              <a:cs typeface="Arial" panose="020B0604020202020204" pitchFamily="34" charset="0"/>
            </a:endParaRPr>
          </a:p>
          <a:p>
            <a:pPr>
              <a:defRPr/>
            </a:pPr>
            <a:r>
              <a:rPr lang="en-CA" sz="1100" b="1">
                <a:latin typeface="Arial" panose="020B0604020202020204" pitchFamily="34" charset="0"/>
                <a:cs typeface="Arial" panose="020B0604020202020204" pitchFamily="34" charset="0"/>
              </a:rPr>
              <a:t>Props - Rain jacket, hat, bucket of water, </a:t>
            </a:r>
            <a:r>
              <a:rPr lang="en-US" sz="1100" b="1">
                <a:latin typeface="Arial" panose="020B0604020202020204" pitchFamily="34" charset="0"/>
                <a:cs typeface="Arial" panose="020B0604020202020204" pitchFamily="34" charset="0"/>
              </a:rPr>
              <a:t>tablespoon</a:t>
            </a:r>
          </a:p>
          <a:p>
            <a:pPr>
              <a:defRPr/>
            </a:pPr>
            <a:r>
              <a:rPr lang="en-US" sz="1100">
                <a:latin typeface="Arial" panose="020B0604020202020204" pitchFamily="34" charset="0"/>
                <a:cs typeface="Arial" panose="020B0604020202020204" pitchFamily="34" charset="0"/>
              </a:rPr>
              <a:t>[Ask for one volunteer. Dress the</a:t>
            </a:r>
            <a:r>
              <a:rPr lang="en-US" sz="1100" baseline="0">
                <a:latin typeface="Arial" panose="020B0604020202020204" pitchFamily="34" charset="0"/>
                <a:cs typeface="Arial" panose="020B0604020202020204" pitchFamily="34" charset="0"/>
              </a:rPr>
              <a:t> student</a:t>
            </a:r>
            <a:r>
              <a:rPr lang="en-US" sz="1100">
                <a:latin typeface="Arial" panose="020B0604020202020204" pitchFamily="34" charset="0"/>
                <a:cs typeface="Arial" panose="020B0604020202020204" pitchFamily="34" charset="0"/>
              </a:rPr>
              <a:t> in rain gear, including a rain hat. Have a full bucket of water]</a:t>
            </a:r>
            <a:br>
              <a:rPr lang="en-US" sz="1100">
                <a:latin typeface="Arial" panose="020B0604020202020204" pitchFamily="34" charset="0"/>
                <a:cs typeface="Arial" panose="020B0604020202020204" pitchFamily="34" charset="0"/>
              </a:rPr>
            </a:br>
            <a:endParaRPr lang="en-US" sz="1100">
              <a:latin typeface="Arial" panose="020B0604020202020204" pitchFamily="34" charset="0"/>
              <a:cs typeface="Arial" panose="020B0604020202020204" pitchFamily="34" charset="0"/>
            </a:endParaRPr>
          </a:p>
          <a:p>
            <a:pPr>
              <a:defRPr/>
            </a:pPr>
            <a:r>
              <a:rPr lang="en-CA" sz="1100">
                <a:latin typeface="Arial" panose="020B0604020202020204" pitchFamily="34" charset="0"/>
                <a:cs typeface="Arial" panose="020B0604020202020204" pitchFamily="34" charset="0"/>
              </a:rPr>
              <a:t>If this </a:t>
            </a:r>
            <a:r>
              <a:rPr lang="en-CA" sz="1100" b="1">
                <a:latin typeface="Arial" panose="020B0604020202020204" pitchFamily="34" charset="0"/>
                <a:cs typeface="Arial" panose="020B0604020202020204" pitchFamily="34" charset="0"/>
              </a:rPr>
              <a:t>18L (5-</a:t>
            </a:r>
            <a:r>
              <a:rPr lang="en-CA" sz="1100" b="1" baseline="0">
                <a:latin typeface="Arial" panose="020B0604020202020204" pitchFamily="34" charset="0"/>
                <a:cs typeface="Arial" panose="020B0604020202020204" pitchFamily="34" charset="0"/>
              </a:rPr>
              <a:t>gallon) </a:t>
            </a:r>
            <a:r>
              <a:rPr lang="en-CA" sz="1100" b="1">
                <a:latin typeface="Arial" panose="020B0604020202020204" pitchFamily="34" charset="0"/>
                <a:cs typeface="Arial" panose="020B0604020202020204" pitchFamily="34" charset="0"/>
              </a:rPr>
              <a:t>bucket </a:t>
            </a:r>
            <a:r>
              <a:rPr lang="en-CA" sz="1100">
                <a:latin typeface="Arial" panose="020B0604020202020204" pitchFamily="34" charset="0"/>
                <a:cs typeface="Arial" panose="020B0604020202020204" pitchFamily="34" charset="0"/>
              </a:rPr>
              <a:t>were to represent </a:t>
            </a:r>
            <a:r>
              <a:rPr lang="en-CA" sz="1100" b="1">
                <a:latin typeface="Arial" panose="020B0604020202020204" pitchFamily="34" charset="0"/>
                <a:cs typeface="Arial" panose="020B0604020202020204" pitchFamily="34" charset="0"/>
              </a:rPr>
              <a:t>all the water on earth</a:t>
            </a:r>
            <a:r>
              <a:rPr lang="en-CA" sz="1100">
                <a:latin typeface="Arial" panose="020B0604020202020204" pitchFamily="34" charset="0"/>
                <a:cs typeface="Arial" panose="020B0604020202020204" pitchFamily="34" charset="0"/>
              </a:rPr>
              <a:t>, I’m going to </a:t>
            </a:r>
            <a:r>
              <a:rPr lang="en-CA" sz="1100" b="1">
                <a:latin typeface="Arial" panose="020B0604020202020204" pitchFamily="34" charset="0"/>
                <a:cs typeface="Arial" panose="020B0604020202020204" pitchFamily="34" charset="0"/>
              </a:rPr>
              <a:t>dump how much is fresh water in a useable form </a:t>
            </a:r>
            <a:r>
              <a:rPr lang="en-CA" sz="1100">
                <a:latin typeface="Arial" panose="020B0604020202020204" pitchFamily="34" charset="0"/>
                <a:cs typeface="Arial" panose="020B0604020202020204" pitchFamily="34" charset="0"/>
              </a:rPr>
              <a:t>on your head. Pick up the bucket of water and pretend to dump…</a:t>
            </a:r>
            <a:r>
              <a:rPr lang="en-CA" sz="1100" u="sng">
                <a:latin typeface="Arial" panose="020B0604020202020204" pitchFamily="34" charset="0"/>
                <a:cs typeface="Arial" panose="020B0604020202020204" pitchFamily="34" charset="0"/>
              </a:rPr>
              <a:t>stop</a:t>
            </a:r>
            <a:r>
              <a:rPr lang="en-CA" sz="1100">
                <a:latin typeface="Arial" panose="020B0604020202020204" pitchFamily="34" charset="0"/>
                <a:cs typeface="Arial" panose="020B0604020202020204" pitchFamily="34" charset="0"/>
              </a:rPr>
              <a:t>…set it down and grab a tablespoon. </a:t>
            </a:r>
            <a:r>
              <a:rPr lang="en-CA" sz="1100" b="1">
                <a:latin typeface="Arial" panose="020B0604020202020204" pitchFamily="34" charset="0"/>
                <a:cs typeface="Arial" panose="020B0604020202020204" pitchFamily="34" charset="0"/>
              </a:rPr>
              <a:t>Drop three tablespoons </a:t>
            </a:r>
            <a:r>
              <a:rPr lang="en-CA" sz="1100">
                <a:latin typeface="Arial" panose="020B0604020202020204" pitchFamily="34" charset="0"/>
                <a:cs typeface="Arial" panose="020B0604020202020204" pitchFamily="34" charset="0"/>
              </a:rPr>
              <a:t>on the student’s head</a:t>
            </a:r>
            <a:endParaRPr lang="en-US" sz="1100">
              <a:latin typeface="Arial" panose="020B0604020202020204" pitchFamily="34" charset="0"/>
              <a:cs typeface="Arial" panose="020B0604020202020204"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69E4FA-98A0-4165-A6EE-76C890D7100D}" type="slidenum">
              <a:rPr lang="en-US" altLang="en-US" sz="1300" smtClean="0"/>
              <a:pPr eaLnBrk="1" hangingPunct="1">
                <a:spcBef>
                  <a:spcPct val="0"/>
                </a:spcBef>
              </a:pPr>
              <a:t>2</a:t>
            </a:fld>
            <a:endParaRPr lang="en-US" altLang="en-US" sz="1300"/>
          </a:p>
        </p:txBody>
      </p:sp>
    </p:spTree>
    <p:extLst>
      <p:ext uri="{BB962C8B-B14F-4D97-AF65-F5344CB8AC3E}">
        <p14:creationId xmlns:p14="http://schemas.microsoft.com/office/powerpoint/2010/main" val="98351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endParaRPr lang="en-US" sz="1100"/>
          </a:p>
        </p:txBody>
      </p:sp>
      <p:sp>
        <p:nvSpPr>
          <p:cNvPr id="4" name="Slide Number Placeholder 3"/>
          <p:cNvSpPr>
            <a:spLocks noGrp="1"/>
          </p:cNvSpPr>
          <p:nvPr>
            <p:ph type="sldNum" sz="quarter" idx="10"/>
          </p:nvPr>
        </p:nvSpPr>
        <p:spPr/>
        <p:txBody>
          <a:bodyPr/>
          <a:lstStyle/>
          <a:p>
            <a:fld id="{295A59FA-31FD-415D-91B3-8D46453FB69B}" type="slidenum">
              <a:rPr lang="en-US" smtClean="0"/>
              <a:t>20</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sz="1200" i="0" u="sng" kern="1200">
                <a:solidFill>
                  <a:schemeClr val="tx1"/>
                </a:solidFill>
                <a:effectLst/>
                <a:latin typeface="+mn-lt"/>
                <a:ea typeface="+mn-ea"/>
                <a:cs typeface="+mn-cs"/>
                <a:hlinkClick r:id="rId3"/>
              </a:rPr>
              <a:t>What Is a Watershed?</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https://youtu.be/K_o-jK6vWIo</a:t>
            </a:r>
            <a:r>
              <a:rPr lang="en-US" sz="1200" kern="1200">
                <a:solidFill>
                  <a:schemeClr val="tx1"/>
                </a:solidFill>
                <a:effectLst/>
                <a:latin typeface="+mn-lt"/>
                <a:ea typeface="+mn-ea"/>
                <a:cs typeface="+mn-cs"/>
              </a:rPr>
              <a:t>, 1:17 min)</a:t>
            </a:r>
          </a:p>
          <a:p>
            <a:br>
              <a:rPr lang="en-US" altLang="en-US"/>
            </a:br>
            <a:r>
              <a:rPr lang="en-US" altLang="en-US"/>
              <a:t>What do you see taking place in this diagram? (answers: rain,</a:t>
            </a:r>
            <a:r>
              <a:rPr lang="en-US" altLang="en-US" baseline="0"/>
              <a:t> water is draining to one point a lake, etc.) </a:t>
            </a:r>
          </a:p>
          <a:p>
            <a:r>
              <a:rPr lang="en-US" altLang="en-US" b="1" baseline="0"/>
              <a:t>What do you think of when you hear the word </a:t>
            </a:r>
            <a:r>
              <a:rPr lang="en-US" altLang="en-US" b="1" i="1" baseline="0"/>
              <a:t>watershed</a:t>
            </a:r>
            <a:r>
              <a:rPr lang="en-US" altLang="en-US" b="1" baseline="0"/>
              <a:t>?</a:t>
            </a:r>
            <a:r>
              <a:rPr lang="en-US" altLang="en-US" baseline="0"/>
              <a:t> (get students answers, and then reveal the answer for them to write down) </a:t>
            </a:r>
          </a:p>
          <a:p>
            <a:endParaRPr lang="en-US" altLang="en-US"/>
          </a:p>
          <a:p>
            <a:r>
              <a:rPr lang="en-US" altLang="en-US"/>
              <a:t>A watershed is all of the land that drains to the same location or body of water. </a:t>
            </a:r>
          </a:p>
          <a:p>
            <a:r>
              <a:rPr lang="en-US" altLang="en-US"/>
              <a:t>People tend to think only of water bodies such as rivers, lakes and wetlands as being part of their watershed. However any upland, whether it be a park, field, schoolyard, or even a parking lot, is also included. </a:t>
            </a:r>
          </a:p>
          <a:p>
            <a:r>
              <a:rPr lang="en-US" altLang="en-US"/>
              <a:t>Watersheds know no political borders, whether national or international and are key to a healthy environment</a:t>
            </a:r>
          </a:p>
          <a:p>
            <a:endParaRPr lang="en-US" altLang="en-US"/>
          </a:p>
          <a:p>
            <a:pPr marL="0" marR="0" lvl="1" indent="0" algn="l" defTabSz="914400" rtl="0" eaLnBrk="1" fontAlgn="auto" latinLnBrk="0" hangingPunct="1">
              <a:lnSpc>
                <a:spcPct val="100000"/>
              </a:lnSpc>
              <a:spcBef>
                <a:spcPts val="0"/>
              </a:spcBef>
              <a:spcAft>
                <a:spcPts val="0"/>
              </a:spcAft>
              <a:buClrTx/>
              <a:buSzTx/>
              <a:buFontTx/>
              <a:buNone/>
              <a:tabLst/>
              <a:defRPr/>
            </a:pPr>
            <a:r>
              <a:rPr lang="en-US"/>
              <a:t>Display a map of your local watershed. Every action you take impacts our community and our neighbors downstream. Every day we must protect and conserve water.</a:t>
            </a:r>
            <a:endParaRPr lang="en-US" b="1"/>
          </a:p>
          <a:p>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6C31F7A-237F-4FBC-9955-A5C23F4A065E}" type="slidenum">
              <a:rPr lang="en-US" altLang="en-US" sz="1300" smtClean="0"/>
              <a:pPr eaLnBrk="1" hangingPunct="1">
                <a:spcBef>
                  <a:spcPct val="0"/>
                </a:spcBef>
              </a:pPr>
              <a:t>21</a:t>
            </a:fld>
            <a:endParaRPr lang="en-US" altLang="en-US" sz="1300"/>
          </a:p>
        </p:txBody>
      </p:sp>
    </p:spTree>
    <p:extLst>
      <p:ext uri="{BB962C8B-B14F-4D97-AF65-F5344CB8AC3E}">
        <p14:creationId xmlns:p14="http://schemas.microsoft.com/office/powerpoint/2010/main" val="319858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A43B41-565E-45F0-B08B-22C90BA8515D}" type="slidenum">
              <a:rPr lang="en-US" altLang="en-US" sz="1300" smtClean="0"/>
              <a:pPr eaLnBrk="1" hangingPunct="1">
                <a:spcBef>
                  <a:spcPct val="0"/>
                </a:spcBef>
              </a:pPr>
              <a:t>22</a:t>
            </a:fld>
            <a:endParaRPr lang="en-US" altLang="en-US" sz="1300"/>
          </a:p>
        </p:txBody>
      </p:sp>
      <p:sp>
        <p:nvSpPr>
          <p:cNvPr id="2" name="Notes Placeholder 1"/>
          <p:cNvSpPr>
            <a:spLocks noGrp="1"/>
          </p:cNvSpPr>
          <p:nvPr>
            <p:ph type="body" sz="quarter" idx="10"/>
          </p:nvPr>
        </p:nvSpPr>
        <p:spPr/>
        <p:txBody>
          <a:bodyPr/>
          <a:lstStyle/>
          <a:p>
            <a:pPr lvl="1"/>
            <a:r>
              <a:rPr lang="en-US" sz="1200" i="0" u="sng" kern="1200">
                <a:solidFill>
                  <a:schemeClr val="tx1"/>
                </a:solidFill>
                <a:effectLst/>
                <a:latin typeface="+mn-lt"/>
                <a:ea typeface="+mn-ea"/>
                <a:cs typeface="+mn-cs"/>
                <a:hlinkClick r:id="rId3"/>
              </a:rPr>
              <a:t>Why Should You Care About Our Watersheds?</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https://youtu.be/4EqVISw2uwA</a:t>
            </a:r>
            <a:r>
              <a:rPr lang="en-US" sz="1200" kern="1200">
                <a:solidFill>
                  <a:schemeClr val="tx1"/>
                </a:solidFill>
                <a:effectLst/>
                <a:latin typeface="+mn-lt"/>
                <a:ea typeface="+mn-ea"/>
                <a:cs typeface="+mn-cs"/>
              </a:rPr>
              <a:t>, 2:04 min)</a:t>
            </a:r>
          </a:p>
          <a:p>
            <a:endParaRPr lang="en-US" altLang="en-US"/>
          </a:p>
          <a:p>
            <a:r>
              <a:rPr lang="en-US"/>
              <a:t>Brainstorm in small groups one answer for each</a:t>
            </a:r>
          </a:p>
          <a:p>
            <a:endParaRPr lang="en-US"/>
          </a:p>
          <a:p>
            <a:pPr lvl="0"/>
            <a:r>
              <a:rPr lang="en-US" sz="1200" b="1" kern="1200">
                <a:solidFill>
                  <a:schemeClr val="tx1"/>
                </a:solidFill>
                <a:effectLst/>
                <a:latin typeface="+mn-lt"/>
                <a:ea typeface="+mn-ea"/>
                <a:cs typeface="+mn-cs"/>
              </a:rPr>
              <a:t>Home – Outside </a:t>
            </a:r>
            <a:r>
              <a:rPr lang="en-US" sz="1200" kern="1200">
                <a:solidFill>
                  <a:schemeClr val="tx1"/>
                </a:solidFill>
                <a:effectLst/>
                <a:latin typeface="+mn-lt"/>
                <a:ea typeface="+mn-ea"/>
                <a:cs typeface="+mn-cs"/>
              </a:rPr>
              <a:t>[manage lawn and landscape sprinklers]</a:t>
            </a:r>
          </a:p>
          <a:p>
            <a:pPr lvl="0"/>
            <a:r>
              <a:rPr lang="en-US" sz="1200" b="1" kern="1200">
                <a:solidFill>
                  <a:schemeClr val="tx1"/>
                </a:solidFill>
                <a:effectLst/>
                <a:latin typeface="+mn-lt"/>
                <a:ea typeface="+mn-ea"/>
                <a:cs typeface="+mn-cs"/>
              </a:rPr>
              <a:t>Home – Inside </a:t>
            </a:r>
            <a:r>
              <a:rPr lang="en-US" sz="1200" kern="1200">
                <a:solidFill>
                  <a:schemeClr val="tx1"/>
                </a:solidFill>
                <a:effectLst/>
                <a:latin typeface="+mn-lt"/>
                <a:ea typeface="+mn-ea"/>
                <a:cs typeface="+mn-cs"/>
              </a:rPr>
              <a:t>[5-minute showers, don’t dump medicine in toilets as treatment plants might not be able to filter them, turn off water while brushing teeth]</a:t>
            </a:r>
          </a:p>
          <a:p>
            <a:pPr lvl="0"/>
            <a:r>
              <a:rPr lang="en-US" sz="1200" b="1" kern="1200">
                <a:solidFill>
                  <a:schemeClr val="tx1"/>
                </a:solidFill>
                <a:effectLst/>
                <a:latin typeface="+mn-lt"/>
                <a:ea typeface="+mn-ea"/>
                <a:cs typeface="+mn-cs"/>
              </a:rPr>
              <a:t>School </a:t>
            </a:r>
            <a:r>
              <a:rPr lang="en-US" sz="1200" kern="1200">
                <a:solidFill>
                  <a:schemeClr val="tx1"/>
                </a:solidFill>
                <a:effectLst/>
                <a:latin typeface="+mn-lt"/>
                <a:ea typeface="+mn-ea"/>
                <a:cs typeface="+mn-cs"/>
              </a:rPr>
              <a:t>[rain gardens, sensor bathroom taps, water fountains vs water bottles, low flow toilets]</a:t>
            </a:r>
          </a:p>
          <a:p>
            <a:pPr lvl="0"/>
            <a:r>
              <a:rPr lang="en-US" sz="1200" b="1" u="none" kern="1200">
                <a:solidFill>
                  <a:schemeClr val="tx1"/>
                </a:solidFill>
                <a:effectLst/>
                <a:latin typeface="+mn-lt"/>
                <a:ea typeface="+mn-ea"/>
                <a:cs typeface="+mn-cs"/>
              </a:rPr>
              <a:t>Community </a:t>
            </a:r>
            <a:r>
              <a:rPr lang="en-US" sz="1200" b="0" u="none" kern="1200" baseline="0">
                <a:solidFill>
                  <a:schemeClr val="tx1"/>
                </a:solidFill>
                <a:effectLst/>
                <a:latin typeface="+mn-lt"/>
                <a:ea typeface="+mn-ea"/>
                <a:cs typeface="+mn-cs"/>
              </a:rPr>
              <a:t>[Provide garbage bins and hang posters </a:t>
            </a:r>
            <a:r>
              <a:rPr lang="en-US" sz="1200" b="0" u="none" kern="1200">
                <a:solidFill>
                  <a:schemeClr val="tx1"/>
                </a:solidFill>
                <a:effectLst/>
                <a:latin typeface="+mn-lt"/>
                <a:ea typeface="+mn-ea"/>
                <a:cs typeface="+mn-cs"/>
              </a:rPr>
              <a:t>on impact of dog feces running into river, native tree planting day to stabilize river bank and collect runoff]</a:t>
            </a:r>
          </a:p>
          <a:p>
            <a:pPr lvl="0"/>
            <a:r>
              <a:rPr lang="en-US" sz="1200" b="1" kern="1200">
                <a:solidFill>
                  <a:schemeClr val="tx1"/>
                </a:solidFill>
                <a:effectLst/>
                <a:latin typeface="+mn-lt"/>
                <a:ea typeface="+mn-ea"/>
                <a:cs typeface="+mn-cs"/>
              </a:rPr>
              <a:t>Optional – Local Industry </a:t>
            </a:r>
            <a:r>
              <a:rPr lang="en-US" sz="1200" kern="1200">
                <a:solidFill>
                  <a:schemeClr val="tx1"/>
                </a:solidFill>
                <a:effectLst/>
                <a:latin typeface="+mn-lt"/>
                <a:ea typeface="+mn-ea"/>
                <a:cs typeface="+mn-cs"/>
              </a:rPr>
              <a:t>such as Oil &amp; Gas, Forestry, Manufacturing [re-use water in processing, clean water used before returning it to the rivers]</a:t>
            </a:r>
          </a:p>
          <a:p>
            <a:pPr lvl="0"/>
            <a:r>
              <a:rPr lang="en-US" sz="1200" b="1" kern="1200">
                <a:solidFill>
                  <a:schemeClr val="tx1"/>
                </a:solidFill>
                <a:effectLst/>
                <a:latin typeface="+mn-lt"/>
                <a:ea typeface="+mn-ea"/>
                <a:cs typeface="+mn-cs"/>
              </a:rPr>
              <a:t>Optional – Farm</a:t>
            </a:r>
            <a:r>
              <a:rPr lang="en-US" sz="1200" kern="1200">
                <a:solidFill>
                  <a:schemeClr val="tx1"/>
                </a:solidFill>
                <a:effectLst/>
                <a:latin typeface="+mn-lt"/>
                <a:ea typeface="+mn-ea"/>
                <a:cs typeface="+mn-cs"/>
              </a:rPr>
              <a:t> [wetlands, drip irrigation, cell phones that turn irrigation on and off depending on weather]</a:t>
            </a:r>
          </a:p>
          <a:p>
            <a:endParaRPr lang="en-US"/>
          </a:p>
        </p:txBody>
      </p:sp>
    </p:spTree>
    <p:extLst>
      <p:ext uri="{BB962C8B-B14F-4D97-AF65-F5344CB8AC3E}">
        <p14:creationId xmlns:p14="http://schemas.microsoft.com/office/powerpoint/2010/main" val="1486590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A43B41-565E-45F0-B08B-22C90BA8515D}" type="slidenum">
              <a:rPr lang="en-US" altLang="en-US" sz="1300" smtClean="0"/>
              <a:pPr eaLnBrk="1" hangingPunct="1">
                <a:spcBef>
                  <a:spcPct val="0"/>
                </a:spcBef>
              </a:pPr>
              <a:t>23</a:t>
            </a:fld>
            <a:endParaRPr lang="en-US" altLang="en-US" sz="1300"/>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9324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attributed</a:t>
            </a:r>
            <a:r>
              <a:rPr lang="en-US" baseline="0"/>
              <a:t> to:</a:t>
            </a:r>
            <a:br>
              <a:rPr lang="en-US" baseline="0">
                <a:cs typeface="+mn-lt"/>
              </a:rPr>
            </a:br>
            <a:r>
              <a:rPr lang="en-US">
                <a:hlinkClick r:id="rId3"/>
              </a:rPr>
              <a:t>https://www.watercalculator.org/footprints/water-footprints-by-country/</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24</a:t>
            </a:fld>
            <a:endParaRPr lang="en-US"/>
          </a:p>
        </p:txBody>
      </p:sp>
    </p:spTree>
    <p:extLst>
      <p:ext uri="{BB962C8B-B14F-4D97-AF65-F5344CB8AC3E}">
        <p14:creationId xmlns:p14="http://schemas.microsoft.com/office/powerpoint/2010/main" val="302333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a:t>Brought to you by community partners around the world.</a:t>
            </a:r>
          </a:p>
        </p:txBody>
      </p:sp>
      <p:sp>
        <p:nvSpPr>
          <p:cNvPr id="4" name="Slide Number Placeholder 3"/>
          <p:cNvSpPr>
            <a:spLocks noGrp="1"/>
          </p:cNvSpPr>
          <p:nvPr>
            <p:ph type="sldNum" sz="quarter" idx="10"/>
          </p:nvPr>
        </p:nvSpPr>
        <p:spPr/>
        <p:txBody>
          <a:bodyPr/>
          <a:lstStyle/>
          <a:p>
            <a:fld id="{295A59FA-31FD-415D-91B3-8D46453FB69B}" type="slidenum">
              <a:rPr lang="en-US" smtClean="0"/>
              <a:t>25</a:t>
            </a:fld>
            <a:endParaRPr lang="en-US"/>
          </a:p>
        </p:txBody>
      </p:sp>
    </p:spTree>
    <p:extLst>
      <p:ext uri="{BB962C8B-B14F-4D97-AF65-F5344CB8AC3E}">
        <p14:creationId xmlns:p14="http://schemas.microsoft.com/office/powerpoint/2010/main" val="400756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Play the </a:t>
            </a:r>
            <a:r>
              <a:rPr lang="en-US" sz="1200" i="0" u="sng" kern="1200">
                <a:solidFill>
                  <a:schemeClr val="tx1"/>
                </a:solidFill>
                <a:effectLst/>
                <a:latin typeface="+mn-lt"/>
                <a:ea typeface="+mn-ea"/>
                <a:cs typeface="+mn-cs"/>
                <a:hlinkClick r:id="rId3"/>
              </a:rPr>
              <a:t>Water video</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https://youtu.be/bI7hYAomzGk</a:t>
            </a: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Prepare students for the video by asking them to discover three things: 1) How is water used in agriculture? 2) What methods do farmers use to irrigate their crops?  3) What </a:t>
            </a:r>
            <a:r>
              <a:rPr lang="en-US" sz="1200" i="1" kern="1200">
                <a:solidFill>
                  <a:schemeClr val="tx1"/>
                </a:solidFill>
                <a:effectLst/>
                <a:latin typeface="+mn-lt"/>
                <a:ea typeface="+mn-ea"/>
                <a:cs typeface="+mn-cs"/>
              </a:rPr>
              <a:t>best practices</a:t>
            </a:r>
            <a:r>
              <a:rPr lang="en-US" sz="1200" kern="1200">
                <a:solidFill>
                  <a:schemeClr val="tx1"/>
                </a:solidFill>
                <a:effectLst/>
                <a:latin typeface="+mn-lt"/>
                <a:ea typeface="+mn-ea"/>
                <a:cs typeface="+mn-cs"/>
              </a:rPr>
              <a:t> can be implemented to use water more efficiently in agriculture? </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3</a:t>
            </a:fld>
            <a:endParaRPr lang="en-US"/>
          </a:p>
        </p:txBody>
      </p:sp>
    </p:spTree>
    <p:extLst>
      <p:ext uri="{BB962C8B-B14F-4D97-AF65-F5344CB8AC3E}">
        <p14:creationId xmlns:p14="http://schemas.microsoft.com/office/powerpoint/2010/main" val="63330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4</a:t>
            </a:fld>
            <a:endParaRPr lang="en-US"/>
          </a:p>
        </p:txBody>
      </p:sp>
    </p:spTree>
    <p:extLst>
      <p:ext uri="{BB962C8B-B14F-4D97-AF65-F5344CB8AC3E}">
        <p14:creationId xmlns:p14="http://schemas.microsoft.com/office/powerpoint/2010/main" val="119239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Ask students, “What do farmers need to grow a crop?” Use the click animations on the PowerPoint slide to display open space, fertile soil, sunshine, correct climate and seeds. Once these items have been discussed, explain that there is one more item. Without it, the crop will fail completely. Ask students what this could be. </a:t>
            </a:r>
            <a:r>
              <a:rPr lang="en-US" sz="1200" i="1" kern="1200">
                <a:solidFill>
                  <a:schemeClr val="tx1"/>
                </a:solidFill>
                <a:effectLst/>
                <a:latin typeface="+mn-lt"/>
                <a:ea typeface="+mn-ea"/>
                <a:cs typeface="+mn-cs"/>
              </a:rPr>
              <a:t>(water)</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5</a:t>
            </a:fld>
            <a:endParaRPr lang="en-US"/>
          </a:p>
        </p:txBody>
      </p:sp>
    </p:spTree>
    <p:extLst>
      <p:ext uri="{BB962C8B-B14F-4D97-AF65-F5344CB8AC3E}">
        <p14:creationId xmlns:p14="http://schemas.microsoft.com/office/powerpoint/2010/main" val="210908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6</a:t>
            </a:fld>
            <a:endParaRPr lang="en-US"/>
          </a:p>
        </p:txBody>
      </p:sp>
    </p:spTree>
    <p:extLst>
      <p:ext uri="{BB962C8B-B14F-4D97-AF65-F5344CB8AC3E}">
        <p14:creationId xmlns:p14="http://schemas.microsoft.com/office/powerpoint/2010/main" val="94372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Using the picture, describe drip irrigation. Water is sent through plastic pipes that are laid along the crop rows. Tiny holes allow water to drip at the base of the plants. This method is most effective for fruit and vegetable crops.</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7</a:t>
            </a:fld>
            <a:endParaRPr lang="en-US"/>
          </a:p>
        </p:txBody>
      </p:sp>
    </p:spTree>
    <p:extLst>
      <p:ext uri="{BB962C8B-B14F-4D97-AF65-F5344CB8AC3E}">
        <p14:creationId xmlns:p14="http://schemas.microsoft.com/office/powerpoint/2010/main" val="113798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Using the picture, describe center-pivot irrigation. This is a large sprinkling system on wheels. A line of sprinklers pivot around a center point in a field. This method of irrigation is what creates green crop circles that can be seen from a plane.</a:t>
            </a:r>
            <a:endParaRPr lang="en-US" sz="1200" b="1"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8</a:t>
            </a:fld>
            <a:endParaRPr lang="en-US"/>
          </a:p>
        </p:txBody>
      </p:sp>
    </p:spTree>
    <p:extLst>
      <p:ext uri="{BB962C8B-B14F-4D97-AF65-F5344CB8AC3E}">
        <p14:creationId xmlns:p14="http://schemas.microsoft.com/office/powerpoint/2010/main" val="150476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Using the picture, describe flood or furrow irrigation. To utilize this method of irrigation, farmers dig furrows between their crop rows. Water is delivered to the top of each row using ditches or siphon hoses. The crop is irrigated as the water flows from the top to the bottom of each row.</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9</a:t>
            </a:fld>
            <a:endParaRPr lang="en-US"/>
          </a:p>
        </p:txBody>
      </p:sp>
    </p:spTree>
    <p:extLst>
      <p:ext uri="{BB962C8B-B14F-4D97-AF65-F5344CB8AC3E}">
        <p14:creationId xmlns:p14="http://schemas.microsoft.com/office/powerpoint/2010/main" val="1911170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7266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43000"/>
            <a:ext cx="9144000" cy="4953000"/>
          </a:xfrm>
          <a:prstGeom prst="rect">
            <a:avLst/>
          </a:prstGeom>
        </p:spPr>
      </p:pic>
      <p:sp>
        <p:nvSpPr>
          <p:cNvPr id="3" name="Content Placeholder 2"/>
          <p:cNvSpPr>
            <a:spLocks noGrp="1"/>
          </p:cNvSpPr>
          <p:nvPr>
            <p:ph idx="1"/>
          </p:nvPr>
        </p:nvSpPr>
        <p:spPr>
          <a:xfrm>
            <a:off x="381000" y="1295400"/>
            <a:ext cx="487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pic>
        <p:nvPicPr>
          <p:cNvPr id="10" name="Content Placeholder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75607" y="2161044"/>
            <a:ext cx="5268393" cy="291691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73181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24000"/>
            <a:ext cx="9144000" cy="2133600"/>
          </a:xfrm>
          <a:prstGeom prst="rect">
            <a:avLst/>
          </a:prstGeom>
        </p:spPr>
      </p:pic>
      <p:sp>
        <p:nvSpPr>
          <p:cNvPr id="2" name="Title 1"/>
          <p:cNvSpPr>
            <a:spLocks noGrp="1"/>
          </p:cNvSpPr>
          <p:nvPr>
            <p:ph type="ctrTitle"/>
          </p:nvPr>
        </p:nvSpPr>
        <p:spPr>
          <a:xfrm>
            <a:off x="685800" y="1855787"/>
            <a:ext cx="7772400" cy="1470025"/>
          </a:xfrm>
        </p:spPr>
        <p:txBody>
          <a:bodyPr/>
          <a:lstStyle>
            <a:lvl1pPr algn="ctr">
              <a:defRPr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114800"/>
            <a:ext cx="3919090" cy="1899681"/>
          </a:xfrm>
          <a:prstGeom prst="rect">
            <a:avLst/>
          </a:prstGeom>
        </p:spPr>
      </p:pic>
    </p:spTree>
    <p:extLst>
      <p:ext uri="{BB962C8B-B14F-4D97-AF65-F5344CB8AC3E}">
        <p14:creationId xmlns:p14="http://schemas.microsoft.com/office/powerpoint/2010/main" val="287264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29412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A0806-7CE9-4D9D-BECA-52006E9A506E}" type="datetimeFigureOut">
              <a:rPr lang="en-US" smtClean="0"/>
              <a:t>7/30/2019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51349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4744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66405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11127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85894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A0806-7CE9-4D9D-BECA-52006E9A506E}" type="datetimeFigureOut">
              <a:rPr lang="en-US" smtClean="0"/>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2040C-3EF2-4C21-8D4F-D7CE1CFC51C3}" type="slidenum">
              <a:rPr lang="en-US" smtClean="0"/>
              <a:t>‹#›</a:t>
            </a:fld>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2" name="Picture 11"/>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940178650"/>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2" r:id="rId4"/>
    <p:sldLayoutId id="2147483653" r:id="rId5"/>
    <p:sldLayoutId id="2147483656" r:id="rId6"/>
    <p:sldLayoutId id="2147483657" r:id="rId7"/>
    <p:sldLayoutId id="2147483658" r:id="rId8"/>
    <p:sldLayoutId id="2147483659" r:id="rId9"/>
  </p:sldLayoutIdLst>
  <p:txStyles>
    <p:titleStyle>
      <a:lvl1pPr algn="l" defTabSz="914400" rtl="0" eaLnBrk="1" latinLnBrk="0" hangingPunct="1">
        <a:spcBef>
          <a:spcPct val="0"/>
        </a:spcBef>
        <a:buNone/>
        <a:defRPr sz="4400" b="1"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jpe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K_o-jK6vWIo"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journey2050.rnp.io/teachers/online/activities_and_resources#step-by-step-guid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hyperlink" Target="https://youtu.be/bI7hYAomzGk"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780" t="1" r="25544" b="14678"/>
          <a:stretch/>
        </p:blipFill>
        <p:spPr>
          <a:xfrm>
            <a:off x="0" y="-39914"/>
            <a:ext cx="9144000" cy="7086600"/>
          </a:xfrm>
          <a:prstGeom prst="rect">
            <a:avLst/>
          </a:prstGeom>
        </p:spPr>
      </p:pic>
      <p:sp>
        <p:nvSpPr>
          <p:cNvPr id="10" name="TextBox 9"/>
          <p:cNvSpPr txBox="1"/>
          <p:nvPr/>
        </p:nvSpPr>
        <p:spPr>
          <a:xfrm>
            <a:off x="9220200" y="6172200"/>
            <a:ext cx="914400" cy="523220"/>
          </a:xfrm>
          <a:prstGeom prst="rect">
            <a:avLst/>
          </a:prstGeom>
          <a:noFill/>
        </p:spPr>
        <p:txBody>
          <a:bodyPr wrap="square" rtlCol="0">
            <a:spAutoFit/>
          </a:bodyPr>
          <a:lstStyle/>
          <a:p>
            <a:r>
              <a:rPr lang="en-US" sz="2800" b="1">
                <a:solidFill>
                  <a:srgbClr val="FF0000"/>
                </a:solidFill>
              </a:rPr>
              <a:t>V5.0</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Water</a:t>
            </a:r>
          </a:p>
        </p:txBody>
      </p:sp>
      <p:sp>
        <p:nvSpPr>
          <p:cNvPr id="13"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rPr>
              <a:t>Lesson 3</a:t>
            </a:r>
          </a:p>
        </p:txBody>
      </p:sp>
    </p:spTree>
    <p:extLst>
      <p:ext uri="{BB962C8B-B14F-4D97-AF65-F5344CB8AC3E}">
        <p14:creationId xmlns:p14="http://schemas.microsoft.com/office/powerpoint/2010/main" val="395908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8686800" cy="1143000"/>
          </a:xfrm>
        </p:spPr>
        <p:txBody>
          <a:bodyPr>
            <a:normAutofit fontScale="90000"/>
          </a:bodyPr>
          <a:lstStyle/>
          <a:p>
            <a:r>
              <a:rPr lang="en-US"/>
              <a:t>How is Water Used in Agriculture?</a:t>
            </a:r>
          </a:p>
        </p:txBody>
      </p:sp>
      <p:sp>
        <p:nvSpPr>
          <p:cNvPr id="10" name="Content Placeholder 7"/>
          <p:cNvSpPr>
            <a:spLocks noGrp="1"/>
          </p:cNvSpPr>
          <p:nvPr>
            <p:ph idx="1"/>
          </p:nvPr>
        </p:nvSpPr>
        <p:spPr>
          <a:xfrm>
            <a:off x="381000" y="1262300"/>
            <a:ext cx="8229600" cy="1476223"/>
          </a:xfrm>
        </p:spPr>
        <p:txBody>
          <a:bodyPr>
            <a:noAutofit/>
          </a:bodyPr>
          <a:lstStyle/>
          <a:p>
            <a:pPr marL="0" indent="0" algn="ctr">
              <a:buNone/>
            </a:pPr>
            <a:r>
              <a:rPr lang="en-US" sz="3600" i="1"/>
              <a:t>Besides irrigation, in what other ways does agriculture use water?</a:t>
            </a:r>
          </a:p>
        </p:txBody>
      </p:sp>
      <p:sp>
        <p:nvSpPr>
          <p:cNvPr id="11" name="Content Placeholder 7"/>
          <p:cNvSpPr txBox="1">
            <a:spLocks/>
          </p:cNvSpPr>
          <p:nvPr/>
        </p:nvSpPr>
        <p:spPr>
          <a:xfrm>
            <a:off x="228600" y="4774311"/>
            <a:ext cx="2667000" cy="4517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Watering </a:t>
            </a:r>
            <a:br>
              <a:rPr lang="en-US" sz="2400" b="1">
                <a:solidFill>
                  <a:srgbClr val="00B050"/>
                </a:solidFill>
              </a:rPr>
            </a:br>
            <a:r>
              <a:rPr lang="en-US" sz="2400" b="1">
                <a:solidFill>
                  <a:srgbClr val="00B050"/>
                </a:solidFill>
              </a:rPr>
              <a:t>Livestock</a:t>
            </a:r>
          </a:p>
        </p:txBody>
      </p:sp>
      <p:sp>
        <p:nvSpPr>
          <p:cNvPr id="12" name="Content Placeholder 7"/>
          <p:cNvSpPr txBox="1">
            <a:spLocks/>
          </p:cNvSpPr>
          <p:nvPr/>
        </p:nvSpPr>
        <p:spPr>
          <a:xfrm>
            <a:off x="6553200" y="4648200"/>
            <a:ext cx="2819400" cy="4517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Food </a:t>
            </a:r>
            <a:br>
              <a:rPr lang="en-US" sz="2400" b="1">
                <a:solidFill>
                  <a:srgbClr val="00B050"/>
                </a:solidFill>
              </a:rPr>
            </a:br>
            <a:r>
              <a:rPr lang="en-US" sz="2400" b="1">
                <a:solidFill>
                  <a:srgbClr val="00B050"/>
                </a:solidFill>
              </a:rPr>
              <a:t>Processing</a:t>
            </a:r>
          </a:p>
        </p:txBody>
      </p:sp>
      <p:sp>
        <p:nvSpPr>
          <p:cNvPr id="18" name="Content Placeholder 7"/>
          <p:cNvSpPr txBox="1">
            <a:spLocks/>
          </p:cNvSpPr>
          <p:nvPr/>
        </p:nvSpPr>
        <p:spPr>
          <a:xfrm>
            <a:off x="3591560" y="4724400"/>
            <a:ext cx="24384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Cleaning &amp; Sterilization</a:t>
            </a:r>
          </a:p>
        </p:txBody>
      </p:sp>
      <p:pic>
        <p:nvPicPr>
          <p:cNvPr id="1026" name="Picture 2" descr="X:\Department\SSR - Videos and Photos\Photography\Journey 2050\Canada\cattle drink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 y="2689030"/>
            <a:ext cx="3039140" cy="197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X:\Department\SSR - Videos and Photos\Photography\Journey 2050\Canada\dairy cattle_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667000"/>
            <a:ext cx="2908928" cy="1940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X:\Department\SSR - Videos and Photos\Photography\Journey 2050\Canada\fish processing_s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5611" y="2689030"/>
            <a:ext cx="2818389" cy="1879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4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800" decel="100000"/>
                                        <p:tgtEl>
                                          <p:spTgt spid="11"/>
                                        </p:tgtEl>
                                      </p:cBhvr>
                                    </p:animEffect>
                                    <p:anim calcmode="lin" valueType="num">
                                      <p:cBhvr>
                                        <p:cTn id="18" dur="800" decel="100000" fill="hold"/>
                                        <p:tgtEl>
                                          <p:spTgt spid="11"/>
                                        </p:tgtEl>
                                        <p:attrNameLst>
                                          <p:attrName>style.rotation</p:attrName>
                                        </p:attrNameLst>
                                      </p:cBhvr>
                                      <p:tavLst>
                                        <p:tav tm="0">
                                          <p:val>
                                            <p:fltVal val="-90"/>
                                          </p:val>
                                        </p:tav>
                                        <p:tav tm="100000">
                                          <p:val>
                                            <p:fltVal val="0"/>
                                          </p:val>
                                        </p:tav>
                                      </p:tavLst>
                                    </p:anim>
                                    <p:anim calcmode="lin" valueType="num">
                                      <p:cBhvr>
                                        <p:cTn id="19" dur="800" decel="100000" fill="hold"/>
                                        <p:tgtEl>
                                          <p:spTgt spid="11"/>
                                        </p:tgtEl>
                                        <p:attrNameLst>
                                          <p:attrName>ppt_x</p:attrName>
                                        </p:attrNameLst>
                                      </p:cBhvr>
                                      <p:tavLst>
                                        <p:tav tm="0">
                                          <p:val>
                                            <p:strVal val="#ppt_x+0.4"/>
                                          </p:val>
                                        </p:tav>
                                        <p:tav tm="100000">
                                          <p:val>
                                            <p:strVal val="#ppt_x-0.05"/>
                                          </p:val>
                                        </p:tav>
                                      </p:tavLst>
                                    </p:anim>
                                    <p:anim calcmode="lin" valueType="num">
                                      <p:cBhvr>
                                        <p:cTn id="20" dur="800" decel="100000" fill="hold"/>
                                        <p:tgtEl>
                                          <p:spTgt spid="1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800" decel="100000"/>
                                        <p:tgtEl>
                                          <p:spTgt spid="18"/>
                                        </p:tgtEl>
                                      </p:cBhvr>
                                    </p:animEffect>
                                    <p:anim calcmode="lin" valueType="num">
                                      <p:cBhvr>
                                        <p:cTn id="31" dur="800" decel="100000" fill="hold"/>
                                        <p:tgtEl>
                                          <p:spTgt spid="18"/>
                                        </p:tgtEl>
                                        <p:attrNameLst>
                                          <p:attrName>style.rotation</p:attrName>
                                        </p:attrNameLst>
                                      </p:cBhvr>
                                      <p:tavLst>
                                        <p:tav tm="0">
                                          <p:val>
                                            <p:fltVal val="-90"/>
                                          </p:val>
                                        </p:tav>
                                        <p:tav tm="100000">
                                          <p:val>
                                            <p:fltVal val="0"/>
                                          </p:val>
                                        </p:tav>
                                      </p:tavLst>
                                    </p:anim>
                                    <p:anim calcmode="lin" valueType="num">
                                      <p:cBhvr>
                                        <p:cTn id="32" dur="800" decel="100000" fill="hold"/>
                                        <p:tgtEl>
                                          <p:spTgt spid="18"/>
                                        </p:tgtEl>
                                        <p:attrNameLst>
                                          <p:attrName>ppt_x</p:attrName>
                                        </p:attrNameLst>
                                      </p:cBhvr>
                                      <p:tavLst>
                                        <p:tav tm="0">
                                          <p:val>
                                            <p:strVal val="#ppt_x+0.4"/>
                                          </p:val>
                                        </p:tav>
                                        <p:tav tm="100000">
                                          <p:val>
                                            <p:strVal val="#ppt_x-0.05"/>
                                          </p:val>
                                        </p:tav>
                                      </p:tavLst>
                                    </p:anim>
                                    <p:anim calcmode="lin" valueType="num">
                                      <p:cBhvr>
                                        <p:cTn id="33" dur="800" decel="100000" fill="hold"/>
                                        <p:tgtEl>
                                          <p:spTgt spid="1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800" decel="100000"/>
                                        <p:tgtEl>
                                          <p:spTgt spid="12"/>
                                        </p:tgtEl>
                                      </p:cBhvr>
                                    </p:animEffect>
                                    <p:anim calcmode="lin" valueType="num">
                                      <p:cBhvr>
                                        <p:cTn id="44" dur="800" decel="100000" fill="hold"/>
                                        <p:tgtEl>
                                          <p:spTgt spid="12"/>
                                        </p:tgtEl>
                                        <p:attrNameLst>
                                          <p:attrName>style.rotation</p:attrName>
                                        </p:attrNameLst>
                                      </p:cBhvr>
                                      <p:tavLst>
                                        <p:tav tm="0">
                                          <p:val>
                                            <p:fltVal val="-90"/>
                                          </p:val>
                                        </p:tav>
                                        <p:tav tm="100000">
                                          <p:val>
                                            <p:fltVal val="0"/>
                                          </p:val>
                                        </p:tav>
                                      </p:tavLst>
                                    </p:anim>
                                    <p:anim calcmode="lin" valueType="num">
                                      <p:cBhvr>
                                        <p:cTn id="45" dur="800" decel="100000" fill="hold"/>
                                        <p:tgtEl>
                                          <p:spTgt spid="12"/>
                                        </p:tgtEl>
                                        <p:attrNameLst>
                                          <p:attrName>ppt_x</p:attrName>
                                        </p:attrNameLst>
                                      </p:cBhvr>
                                      <p:tavLst>
                                        <p:tav tm="0">
                                          <p:val>
                                            <p:strVal val="#ppt_x+0.4"/>
                                          </p:val>
                                        </p:tav>
                                        <p:tav tm="100000">
                                          <p:val>
                                            <p:strVal val="#ppt_x-0.05"/>
                                          </p:val>
                                        </p:tav>
                                      </p:tavLst>
                                    </p:anim>
                                    <p:anim calcmode="lin" valueType="num">
                                      <p:cBhvr>
                                        <p:cTn id="46" dur="800" decel="100000" fill="hold"/>
                                        <p:tgtEl>
                                          <p:spTgt spid="12"/>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1" presetClass="entr" presetSubtype="0" fill="hold" nodeType="afterEffect">
                                  <p:stCondLst>
                                    <p:cond delay="0"/>
                                  </p:stCondLst>
                                  <p:childTnLst>
                                    <p:set>
                                      <p:cBhvr>
                                        <p:cTn id="51"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55787"/>
            <a:ext cx="8229600" cy="1470025"/>
          </a:xfrm>
        </p:spPr>
        <p:txBody>
          <a:bodyPr>
            <a:normAutofit fontScale="90000"/>
          </a:bodyPr>
          <a:lstStyle/>
          <a:p>
            <a:r>
              <a:rPr lang="en-US"/>
              <a:t>What </a:t>
            </a:r>
            <a:r>
              <a:rPr lang="en-US" i="1"/>
              <a:t>Best Practices </a:t>
            </a:r>
            <a:r>
              <a:rPr lang="en-US"/>
              <a:t>can be implemented to use water most efficiently in agriculture?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781800" y="268069"/>
            <a:ext cx="2070100" cy="12192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19800" y="76200"/>
            <a:ext cx="1035050" cy="609600"/>
          </a:xfrm>
          <a:prstGeom prst="rect">
            <a:avLst/>
          </a:prstGeom>
        </p:spPr>
      </p:pic>
    </p:spTree>
    <p:extLst>
      <p:ext uri="{BB962C8B-B14F-4D97-AF65-F5344CB8AC3E}">
        <p14:creationId xmlns:p14="http://schemas.microsoft.com/office/powerpoint/2010/main" val="819844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a:bodyPr>
          <a:lstStyle/>
          <a:p>
            <a:r>
              <a:rPr lang="en-US"/>
              <a:t>Conservation tillage</a:t>
            </a:r>
          </a:p>
        </p:txBody>
      </p:sp>
      <p:pic>
        <p:nvPicPr>
          <p:cNvPr id="4098" name="Picture 2" descr="X:\Department\SSR - Videos and Photos\Photography\Journey 2050\Canada\Precision Seeding 2014_med sized jpg\8754-Agrium-Precision-Placement-medium-sized-154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7010400" cy="4669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7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a:bodyPr>
          <a:lstStyle/>
          <a:p>
            <a:r>
              <a:rPr lang="en-US"/>
              <a:t>Riparian areas</a:t>
            </a:r>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1143000" y="1243445"/>
            <a:ext cx="6781800" cy="4625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Oval 1"/>
          <p:cNvSpPr/>
          <p:nvPr/>
        </p:nvSpPr>
        <p:spPr>
          <a:xfrm>
            <a:off x="1143000" y="2895600"/>
            <a:ext cx="6934200" cy="660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0931414">
            <a:off x="942181" y="4323390"/>
            <a:ext cx="4953000" cy="830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381000" y="13137"/>
            <a:ext cx="7212224" cy="1143000"/>
          </a:xfrm>
        </p:spPr>
        <p:txBody>
          <a:bodyPr>
            <a:normAutofit/>
          </a:bodyPr>
          <a:lstStyle/>
          <a:p>
            <a:r>
              <a:rPr lang="en-US"/>
              <a:t>goal</a:t>
            </a:r>
          </a:p>
        </p:txBody>
      </p:sp>
      <p:sp>
        <p:nvSpPr>
          <p:cNvPr id="3" name="Content Placeholder 7"/>
          <p:cNvSpPr>
            <a:spLocks noGrp="1"/>
          </p:cNvSpPr>
          <p:nvPr>
            <p:ph idx="1"/>
          </p:nvPr>
        </p:nvSpPr>
        <p:spPr>
          <a:xfrm>
            <a:off x="381000" y="1143000"/>
            <a:ext cx="8229600" cy="891262"/>
          </a:xfrm>
        </p:spPr>
        <p:txBody>
          <a:bodyPr>
            <a:noAutofit/>
          </a:bodyPr>
          <a:lstStyle/>
          <a:p>
            <a:pPr marL="0" indent="0" algn="ctr">
              <a:buNone/>
            </a:pPr>
            <a:r>
              <a:rPr lang="en-US" sz="3600"/>
              <a:t>Implement an irrigation system that makes sense for the crop and land</a:t>
            </a:r>
          </a:p>
        </p:txBody>
      </p:sp>
      <p:sp>
        <p:nvSpPr>
          <p:cNvPr id="5" name="Content Placeholder 7"/>
          <p:cNvSpPr txBox="1">
            <a:spLocks/>
          </p:cNvSpPr>
          <p:nvPr/>
        </p:nvSpPr>
        <p:spPr>
          <a:xfrm>
            <a:off x="228600" y="4938033"/>
            <a:ext cx="2667000" cy="7584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sz="2400" b="1">
              <a:solidFill>
                <a:srgbClr val="00B050"/>
              </a:solidFill>
            </a:endParaRPr>
          </a:p>
        </p:txBody>
      </p:sp>
      <p:sp>
        <p:nvSpPr>
          <p:cNvPr id="7" name="Content Placeholder 7"/>
          <p:cNvSpPr txBox="1">
            <a:spLocks/>
          </p:cNvSpPr>
          <p:nvPr/>
        </p:nvSpPr>
        <p:spPr>
          <a:xfrm>
            <a:off x="4800600" y="4898156"/>
            <a:ext cx="2819400" cy="10454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Use technology to  measure precise soil moisture</a:t>
            </a:r>
          </a:p>
        </p:txBody>
      </p:sp>
      <p:sp>
        <p:nvSpPr>
          <p:cNvPr id="8" name="Content Placeholder 7"/>
          <p:cNvSpPr txBox="1">
            <a:spLocks/>
          </p:cNvSpPr>
          <p:nvPr/>
        </p:nvSpPr>
        <p:spPr>
          <a:xfrm>
            <a:off x="228600" y="4898156"/>
            <a:ext cx="3733800" cy="10454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200" b="1">
                <a:solidFill>
                  <a:srgbClr val="00B050"/>
                </a:solidFill>
              </a:rPr>
              <a:t>Decrease water evaporation</a:t>
            </a:r>
          </a:p>
          <a:p>
            <a:pPr marL="0" indent="0" algn="ctr">
              <a:spcBef>
                <a:spcPts val="0"/>
              </a:spcBef>
              <a:buNone/>
            </a:pPr>
            <a:r>
              <a:rPr lang="en-US" sz="2200" b="1">
                <a:solidFill>
                  <a:srgbClr val="00B050"/>
                </a:solidFill>
              </a:rPr>
              <a:t>by delivering water directly to the plant roots</a:t>
            </a:r>
          </a:p>
        </p:txBody>
      </p:sp>
      <p:pic>
        <p:nvPicPr>
          <p:cNvPr id="12" name="Picture 2" descr="X:\Department\SSR - Videos and Photos\Photography\Journey 2050\Canada\Drip irrigation_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363428"/>
            <a:ext cx="1676400" cy="2513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 name="Picture 2" descr="X:\Department\SSR - Videos and Photos\Photography\Journey 2050\Canada\Soil te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2729" y="2391137"/>
            <a:ext cx="3465871" cy="2309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1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800" decel="100000"/>
                                        <p:tgtEl>
                                          <p:spTgt spid="7"/>
                                        </p:tgtEl>
                                      </p:cBhvr>
                                    </p:animEffect>
                                    <p:anim calcmode="lin" valueType="num">
                                      <p:cBhvr>
                                        <p:cTn id="28" dur="800" decel="100000" fill="hold"/>
                                        <p:tgtEl>
                                          <p:spTgt spid="7"/>
                                        </p:tgtEl>
                                        <p:attrNameLst>
                                          <p:attrName>style.rotation</p:attrName>
                                        </p:attrNameLst>
                                      </p:cBhvr>
                                      <p:tavLst>
                                        <p:tav tm="0">
                                          <p:val>
                                            <p:fltVal val="-90"/>
                                          </p:val>
                                        </p:tav>
                                        <p:tav tm="100000">
                                          <p:val>
                                            <p:fltVal val="0"/>
                                          </p:val>
                                        </p:tav>
                                      </p:tavLst>
                                    </p:anim>
                                    <p:anim calcmode="lin" valueType="num">
                                      <p:cBhvr>
                                        <p:cTn id="29" dur="800" decel="100000" fill="hold"/>
                                        <p:tgtEl>
                                          <p:spTgt spid="7"/>
                                        </p:tgtEl>
                                        <p:attrNameLst>
                                          <p:attrName>ppt_x</p:attrName>
                                        </p:attrNameLst>
                                      </p:cBhvr>
                                      <p:tavLst>
                                        <p:tav tm="0">
                                          <p:val>
                                            <p:strVal val="#ppt_x+0.4"/>
                                          </p:val>
                                        </p:tav>
                                        <p:tav tm="100000">
                                          <p:val>
                                            <p:strVal val="#ppt_x-0.05"/>
                                          </p:val>
                                        </p:tav>
                                      </p:tavLst>
                                    </p:anim>
                                    <p:anim calcmode="lin" valueType="num">
                                      <p:cBhvr>
                                        <p:cTn id="30" dur="800" decel="100000" fill="hold"/>
                                        <p:tgtEl>
                                          <p:spTgt spid="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425"/>
            <a:ext cx="9197974" cy="576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p:cNvSpPr>
            <a:spLocks noGrp="1"/>
          </p:cNvSpPr>
          <p:nvPr>
            <p:ph type="title"/>
          </p:nvPr>
        </p:nvSpPr>
        <p:spPr>
          <a:xfrm>
            <a:off x="381000" y="13137"/>
            <a:ext cx="7212224" cy="1143000"/>
          </a:xfrm>
        </p:spPr>
        <p:txBody>
          <a:bodyPr>
            <a:normAutofit fontScale="90000"/>
          </a:bodyPr>
          <a:lstStyle/>
          <a:p>
            <a:r>
              <a:rPr lang="en-US"/>
              <a:t>What </a:t>
            </a:r>
            <a:r>
              <a:rPr lang="en-US" i="1"/>
              <a:t>Best Practices </a:t>
            </a:r>
            <a:r>
              <a:rPr lang="en-US"/>
              <a:t>help conserve water?</a:t>
            </a:r>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l="17397" t="23824" r="17267" b="9924"/>
          <a:stretch>
            <a:fillRect/>
          </a:stretch>
        </p:blipFill>
        <p:spPr bwMode="auto">
          <a:xfrm>
            <a:off x="381000" y="1156137"/>
            <a:ext cx="8540750" cy="560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71600" y="1828800"/>
            <a:ext cx="6553200" cy="3046988"/>
          </a:xfrm>
          <a:prstGeom prst="rect">
            <a:avLst/>
          </a:prstGeom>
          <a:noFill/>
        </p:spPr>
        <p:txBody>
          <a:bodyPr wrap="square" rtlCol="0">
            <a:spAutoFit/>
          </a:bodyPr>
          <a:lstStyle/>
          <a:p>
            <a:pPr algn="ctr"/>
            <a:r>
              <a:rPr lang="en-US" sz="4800" b="1">
                <a:solidFill>
                  <a:srgbClr val="00B050"/>
                </a:solidFill>
              </a:rPr>
              <a:t>How can we protect and conserve water at home and in our schools and communities?</a:t>
            </a:r>
          </a:p>
        </p:txBody>
      </p:sp>
    </p:spTree>
    <p:extLst>
      <p:ext uri="{BB962C8B-B14F-4D97-AF65-F5344CB8AC3E}">
        <p14:creationId xmlns:p14="http://schemas.microsoft.com/office/powerpoint/2010/main" val="10505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
                                            <p:txEl>
                                              <p:pRg st="0" end="0"/>
                                            </p:txEl>
                                          </p:spTgt>
                                        </p:tgtEl>
                                      </p:cBhvr>
                                    </p:animEffect>
                                    <p:set>
                                      <p:cBhvr>
                                        <p:cTn id="13"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43000" y="1295400"/>
            <a:ext cx="6934200" cy="2308324"/>
          </a:xfrm>
          <a:prstGeom prst="rect">
            <a:avLst/>
          </a:prstGeom>
          <a:noFill/>
        </p:spPr>
        <p:txBody>
          <a:bodyPr wrap="square" rtlCol="0">
            <a:spAutoFit/>
          </a:bodyPr>
          <a:lstStyle/>
          <a:p>
            <a:pPr algn="ctr"/>
            <a:r>
              <a:rPr lang="en-US" sz="4800" b="1"/>
              <a:t>Play the game!</a:t>
            </a:r>
          </a:p>
          <a:p>
            <a:pPr algn="ctr"/>
            <a:endParaRPr lang="en-US" sz="4800" b="1"/>
          </a:p>
          <a:p>
            <a:pPr algn="ctr"/>
            <a:endParaRPr lang="en-US" sz="4800" b="1"/>
          </a:p>
        </p:txBody>
      </p:sp>
      <p:sp>
        <p:nvSpPr>
          <p:cNvPr id="12" name="Title 2">
            <a:extLst>
              <a:ext uri="{FF2B5EF4-FFF2-40B4-BE49-F238E27FC236}">
                <a16:creationId xmlns:a16="http://schemas.microsoft.com/office/drawing/2014/main" id="{7FFDD95A-8BF6-4132-A56C-5CF4453057EC}"/>
              </a:ext>
            </a:extLst>
          </p:cNvPr>
          <p:cNvSpPr>
            <a:spLocks noGrp="1"/>
          </p:cNvSpPr>
          <p:nvPr>
            <p:ph type="title"/>
          </p:nvPr>
        </p:nvSpPr>
        <p:spPr>
          <a:xfrm>
            <a:off x="381000" y="13137"/>
            <a:ext cx="8458200" cy="1143000"/>
          </a:xfrm>
        </p:spPr>
        <p:txBody>
          <a:bodyPr>
            <a:normAutofit fontScale="90000"/>
          </a:bodyPr>
          <a:lstStyle/>
          <a:p>
            <a:r>
              <a:rPr lang="en-US"/>
              <a:t>Sustainability Farming Game</a:t>
            </a:r>
            <a:br>
              <a:rPr lang="en-US"/>
            </a:br>
            <a:r>
              <a:rPr lang="en-US" sz="3600"/>
              <a:t>Level 3 water</a:t>
            </a:r>
          </a:p>
        </p:txBody>
      </p:sp>
      <p:sp>
        <p:nvSpPr>
          <p:cNvPr id="2" name="Down Arrow 1"/>
          <p:cNvSpPr/>
          <p:nvPr/>
        </p:nvSpPr>
        <p:spPr>
          <a:xfrm>
            <a:off x="2438400" y="2122919"/>
            <a:ext cx="1066800" cy="133019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617F6C3-F32E-42E8-8A80-1623919496B0}"/>
              </a:ext>
            </a:extLst>
          </p:cNvPr>
          <p:cNvPicPr>
            <a:picLocks noChangeAspect="1"/>
          </p:cNvPicPr>
          <p:nvPr/>
        </p:nvPicPr>
        <p:blipFill rotWithShape="1">
          <a:blip r:embed="rId3">
            <a:extLst>
              <a:ext uri="{28A0092B-C50C-407E-A947-70E740481C1C}">
                <a14:useLocalDpi xmlns:a14="http://schemas.microsoft.com/office/drawing/2010/main" val="0"/>
              </a:ext>
            </a:extLst>
          </a:blip>
          <a:srcRect r="2631" b="7491"/>
          <a:stretch/>
        </p:blipFill>
        <p:spPr>
          <a:xfrm>
            <a:off x="228599" y="3581401"/>
            <a:ext cx="8610601" cy="1676400"/>
          </a:xfrm>
          <a:prstGeom prst="rect">
            <a:avLst/>
          </a:prstGeom>
        </p:spPr>
      </p:pic>
    </p:spTree>
    <p:extLst>
      <p:ext uri="{BB962C8B-B14F-4D97-AF65-F5344CB8AC3E}">
        <p14:creationId xmlns:p14="http://schemas.microsoft.com/office/powerpoint/2010/main" val="216656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Follow-Up Discussion</a:t>
            </a:r>
          </a:p>
        </p:txBody>
      </p:sp>
    </p:spTree>
    <p:extLst>
      <p:ext uri="{BB962C8B-B14F-4D97-AF65-F5344CB8AC3E}">
        <p14:creationId xmlns:p14="http://schemas.microsoft.com/office/powerpoint/2010/main" val="2250648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2961"/>
            <a:ext cx="7877833" cy="4037239"/>
          </a:xfrm>
        </p:spPr>
        <p:txBody>
          <a:bodyPr>
            <a:normAutofit/>
          </a:bodyPr>
          <a:lstStyle/>
          <a:p>
            <a:pPr lvl="1">
              <a:spcBef>
                <a:spcPts val="1800"/>
              </a:spcBef>
              <a:buFont typeface="Arial" charset="0"/>
              <a:buChar char="•"/>
            </a:pPr>
            <a:r>
              <a:rPr lang="en-US"/>
              <a:t>What were your limiting factors?</a:t>
            </a:r>
          </a:p>
          <a:p>
            <a:pPr lvl="1">
              <a:spcBef>
                <a:spcPts val="1800"/>
              </a:spcBef>
              <a:buFont typeface="Arial" charset="0"/>
              <a:buChar char="•"/>
            </a:pPr>
            <a:r>
              <a:rPr lang="en-US"/>
              <a:t>Did you find it difficult to have enough water for your crops? Why is freshwater conservation and preservation important? How did the weather impact your crops?</a:t>
            </a:r>
          </a:p>
          <a:p>
            <a:pPr lvl="1">
              <a:spcBef>
                <a:spcPts val="1800"/>
              </a:spcBef>
              <a:buFont typeface="Arial" charset="0"/>
              <a:buChar char="•"/>
            </a:pPr>
            <a:r>
              <a:rPr lang="en-US"/>
              <a:t>What ripple effects did you notice from your investments?</a:t>
            </a:r>
          </a:p>
        </p:txBody>
      </p:sp>
      <p:sp>
        <p:nvSpPr>
          <p:cNvPr id="3" name="Title 2"/>
          <p:cNvSpPr>
            <a:spLocks noGrp="1"/>
          </p:cNvSpPr>
          <p:nvPr>
            <p:ph type="title"/>
          </p:nvPr>
        </p:nvSpPr>
        <p:spPr/>
        <p:txBody>
          <a:bodyPr>
            <a:normAutofit/>
          </a:bodyPr>
          <a:lstStyle/>
          <a:p>
            <a:r>
              <a:rPr lang="en-US"/>
              <a:t>Follow-Up Discussion</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76800"/>
            <a:ext cx="33528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924799" y="3282599"/>
            <a:ext cx="702433" cy="779062"/>
          </a:xfrm>
          <a:prstGeom prst="rect">
            <a:avLst/>
          </a:prstGeom>
        </p:spPr>
      </p:pic>
      <p:pic>
        <p:nvPicPr>
          <p:cNvPr id="6" name="Picture 5"/>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8677741" y="2842688"/>
            <a:ext cx="507645" cy="563024"/>
          </a:xfrm>
          <a:prstGeom prst="rect">
            <a:avLst/>
          </a:prstGeom>
        </p:spPr>
      </p:pic>
      <p:pic>
        <p:nvPicPr>
          <p:cNvPr id="7" name="Picture 6"/>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18670303">
            <a:off x="8322496" y="4191000"/>
            <a:ext cx="507645" cy="563024"/>
          </a:xfrm>
          <a:prstGeom prst="rect">
            <a:avLst/>
          </a:prstGeom>
        </p:spPr>
      </p:pic>
      <p:pic>
        <p:nvPicPr>
          <p:cNvPr id="8" name="Picture 7"/>
          <p:cNvPicPr>
            <a:picLocks noChangeAspect="1"/>
          </p:cNvPicPr>
          <p:nvPr/>
        </p:nvPicPr>
        <p:blipFill>
          <a:blip r:embed="rId6">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890177" y="4848899"/>
            <a:ext cx="507645" cy="563024"/>
          </a:xfrm>
          <a:prstGeom prst="rect">
            <a:avLst/>
          </a:prstGeom>
        </p:spPr>
      </p:pic>
      <p:sp>
        <p:nvSpPr>
          <p:cNvPr id="2" name="Content Placeholder 1"/>
          <p:cNvSpPr>
            <a:spLocks noGrp="1"/>
          </p:cNvSpPr>
          <p:nvPr>
            <p:ph idx="1"/>
          </p:nvPr>
        </p:nvSpPr>
        <p:spPr>
          <a:xfrm>
            <a:off x="432685" y="1371600"/>
            <a:ext cx="7689608" cy="4419600"/>
          </a:xfrm>
        </p:spPr>
        <p:txBody>
          <a:bodyPr>
            <a:noAutofit/>
          </a:bodyPr>
          <a:lstStyle/>
          <a:p>
            <a:pPr lvl="0"/>
            <a:r>
              <a:rPr lang="en-US" sz="2400"/>
              <a:t>Water is a natural resource critical to agriculture.</a:t>
            </a:r>
          </a:p>
          <a:p>
            <a:pPr lvl="0"/>
            <a:endParaRPr lang="en-US" sz="1000" b="1"/>
          </a:p>
          <a:p>
            <a:pPr lvl="0"/>
            <a:r>
              <a:rPr lang="en-US" sz="2400"/>
              <a:t>Although the majority of the Earth is made up of water, only a small fraction is actually usable.</a:t>
            </a:r>
          </a:p>
          <a:p>
            <a:pPr lvl="0"/>
            <a:endParaRPr lang="en-US" sz="1000" b="1"/>
          </a:p>
          <a:p>
            <a:pPr lvl="0"/>
            <a:r>
              <a:rPr lang="en-US" sz="2400"/>
              <a:t>Farmers improve their water efficiency by using water conservation practices and technologies such as irrigation (with moisture sensors), conservation tillage and riparian areas.</a:t>
            </a:r>
            <a:endParaRPr lang="en-US" sz="1000"/>
          </a:p>
          <a:p>
            <a:pPr lvl="0"/>
            <a:r>
              <a:rPr lang="en-US" sz="2400"/>
              <a:t>Some regions of the world face greater threats to their water supply than others. </a:t>
            </a:r>
            <a:endParaRPr lang="en-US" sz="2400" b="1"/>
          </a:p>
        </p:txBody>
      </p:sp>
      <p:sp>
        <p:nvSpPr>
          <p:cNvPr id="3" name="Title 2"/>
          <p:cNvSpPr>
            <a:spLocks noGrp="1"/>
          </p:cNvSpPr>
          <p:nvPr>
            <p:ph type="title"/>
          </p:nvPr>
        </p:nvSpPr>
        <p:spPr/>
        <p:txBody>
          <a:bodyPr>
            <a:normAutofit/>
          </a:bodyPr>
          <a:lstStyle/>
          <a:p>
            <a:r>
              <a:rPr lang="en-US"/>
              <a:t>Wrap-Up</a:t>
            </a: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856191" y="271252"/>
            <a:ext cx="2070100" cy="1219200"/>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94191" y="79383"/>
            <a:ext cx="1035050" cy="609600"/>
          </a:xfrm>
          <a:prstGeom prst="rect">
            <a:avLst/>
          </a:prstGeom>
        </p:spPr>
      </p:pic>
    </p:spTree>
    <p:extLst>
      <p:ext uri="{BB962C8B-B14F-4D97-AF65-F5344CB8AC3E}">
        <p14:creationId xmlns:p14="http://schemas.microsoft.com/office/powerpoint/2010/main" val="14460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6858000" y="6570663"/>
            <a:ext cx="2209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Clr>
                <a:srgbClr val="0066CC"/>
              </a:buClr>
              <a:buFontTx/>
              <a:buNone/>
              <a:defRPr/>
            </a:pPr>
            <a:r>
              <a:rPr lang="en-US" altLang="en-US" sz="1400" kern="0">
                <a:latin typeface="Arial Narrow" panose="020B0606020202030204" pitchFamily="34" charset="0"/>
                <a:cs typeface="Andalus" panose="02020603050405020304" pitchFamily="18" charset="-78"/>
              </a:rPr>
              <a:t>© Environment Canada, 2004</a:t>
            </a:r>
            <a:endParaRPr lang="en-US" altLang="en-US" sz="1000" b="1" kern="0">
              <a:latin typeface="Arial Narrow" panose="020B0606020202030204" pitchFamily="34" charset="0"/>
              <a:cs typeface="Andalus" panose="02020603050405020304" pitchFamily="18" charset="-78"/>
            </a:endParaRPr>
          </a:p>
        </p:txBody>
      </p:sp>
      <p:sp>
        <p:nvSpPr>
          <p:cNvPr id="14" name="Title 2"/>
          <p:cNvSpPr>
            <a:spLocks noGrp="1"/>
          </p:cNvSpPr>
          <p:nvPr>
            <p:ph type="title"/>
          </p:nvPr>
        </p:nvSpPr>
        <p:spPr>
          <a:xfrm>
            <a:off x="381000" y="13137"/>
            <a:ext cx="8458200" cy="1143000"/>
          </a:xfrm>
        </p:spPr>
        <p:txBody>
          <a:bodyPr>
            <a:normAutofit/>
          </a:bodyPr>
          <a:lstStyle/>
          <a:p>
            <a:r>
              <a:rPr lang="en-US"/>
              <a:t>World of water</a:t>
            </a:r>
          </a:p>
        </p:txBody>
      </p:sp>
      <p:pic>
        <p:nvPicPr>
          <p:cNvPr id="6146" name="Picture 2" descr="C:\Users\lmethera\AppData\Local\Microsoft\Windows\Temporary Internet Files\Content.IE5\JGQUAYHG\454673126_2b85ec23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413" y="4202267"/>
            <a:ext cx="2016252" cy="126067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lmethera\AppData\Local\Microsoft\Windows\Temporary Internet Files\Content.IE5\NR66XOSJ\5-gallon-polycarbonate-bottle-with-hand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34" y="1524000"/>
            <a:ext cx="4109966" cy="41099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lmethera\AppData\Local\Microsoft\Windows\Temporary Internet Files\Content.IE5\JGQUAYHG\454673126_2b85ec23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093996"/>
            <a:ext cx="2016252" cy="12606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lmethera\AppData\Local\Microsoft\Windows\Temporary Internet Files\Content.IE5\JGQUAYHG\454673126_2b85ec23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726" y="2057400"/>
            <a:ext cx="2016252" cy="126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281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Questions?</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rPr>
              <a:t>Programs@naitco.ORG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390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41425"/>
            <a:ext cx="9197974" cy="576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defRPr/>
            </a:pPr>
            <a:r>
              <a:rPr lang="en-US"/>
              <a:t>Enriching activities</a:t>
            </a:r>
          </a:p>
        </p:txBody>
      </p:sp>
      <p:sp>
        <p:nvSpPr>
          <p:cNvPr id="3076" name="Content Placeholder 2"/>
          <p:cNvSpPr>
            <a:spLocks noGrp="1"/>
          </p:cNvSpPr>
          <p:nvPr>
            <p:ph idx="1"/>
          </p:nvPr>
        </p:nvSpPr>
        <p:spPr>
          <a:xfrm>
            <a:off x="3581400" y="1250950"/>
            <a:ext cx="5257800" cy="1258888"/>
          </a:xfrm>
        </p:spPr>
        <p:txBody>
          <a:bodyPr>
            <a:noAutofit/>
          </a:bodyPr>
          <a:lstStyle/>
          <a:p>
            <a:pPr>
              <a:buClr>
                <a:srgbClr val="0066CC"/>
              </a:buClr>
              <a:buFont typeface="Wingdings" pitchFamily="2" charset="2"/>
              <a:buChar char="Ø"/>
            </a:pPr>
            <a:r>
              <a:rPr lang="en-US" altLang="en-US" sz="1800">
                <a:cs typeface="Andalus" pitchFamily="18" charset="-78"/>
              </a:rPr>
              <a:t>All of the land that </a:t>
            </a:r>
            <a:r>
              <a:rPr lang="en-US" altLang="en-US" sz="1800" b="1">
                <a:cs typeface="Andalus" pitchFamily="18" charset="-78"/>
              </a:rPr>
              <a:t>drains to the same location </a:t>
            </a:r>
            <a:r>
              <a:rPr lang="en-US" altLang="en-US" sz="1800">
                <a:cs typeface="Andalus" pitchFamily="18" charset="-78"/>
              </a:rPr>
              <a:t>or body of water </a:t>
            </a:r>
          </a:p>
          <a:p>
            <a:pPr>
              <a:buClr>
                <a:srgbClr val="0066CC"/>
              </a:buClr>
              <a:buFont typeface="Wingdings" pitchFamily="2" charset="2"/>
              <a:buChar char="Ø"/>
            </a:pPr>
            <a:r>
              <a:rPr lang="en-US" altLang="en-US" sz="1800" b="1">
                <a:cs typeface="Andalus" pitchFamily="18" charset="-78"/>
              </a:rPr>
              <a:t>Water</a:t>
            </a:r>
            <a:r>
              <a:rPr lang="en-US" altLang="en-US" sz="1800">
                <a:cs typeface="Andalus" pitchFamily="18" charset="-78"/>
              </a:rPr>
              <a:t> bodies such as rivers, lakes and wetlands </a:t>
            </a:r>
            <a:r>
              <a:rPr lang="en-US" altLang="en-US" sz="1800" b="1">
                <a:cs typeface="Andalus" pitchFamily="18" charset="-78"/>
              </a:rPr>
              <a:t>&amp; Land </a:t>
            </a:r>
            <a:r>
              <a:rPr lang="en-US" altLang="en-US" sz="1800">
                <a:cs typeface="Andalus" pitchFamily="18" charset="-78"/>
              </a:rPr>
              <a:t>including parks, fields and schoolyards</a:t>
            </a:r>
          </a:p>
          <a:p>
            <a:pPr>
              <a:buClr>
                <a:srgbClr val="0066CC"/>
              </a:buClr>
              <a:buFont typeface="Wingdings" pitchFamily="2" charset="2"/>
              <a:buChar char="Ø"/>
            </a:pPr>
            <a:r>
              <a:rPr lang="en-US" altLang="en-US" sz="1800" b="1">
                <a:cs typeface="Andalus" pitchFamily="18" charset="-78"/>
              </a:rPr>
              <a:t>No borders</a:t>
            </a:r>
          </a:p>
        </p:txBody>
      </p:sp>
      <p:grpSp>
        <p:nvGrpSpPr>
          <p:cNvPr id="3" name="Group 2"/>
          <p:cNvGrpSpPr>
            <a:grpSpLocks/>
          </p:cNvGrpSpPr>
          <p:nvPr/>
        </p:nvGrpSpPr>
        <p:grpSpPr bwMode="auto">
          <a:xfrm>
            <a:off x="533400" y="1250950"/>
            <a:ext cx="2895600" cy="2014538"/>
            <a:chOff x="533400" y="1250950"/>
            <a:chExt cx="2895600" cy="2014538"/>
          </a:xfrm>
        </p:grpSpPr>
        <p:sp>
          <p:nvSpPr>
            <p:cNvPr id="4" name="TextBox 5">
              <a:hlinkClick r:id="rId3"/>
            </p:cNvPr>
            <p:cNvSpPr txBox="1">
              <a:spLocks noChangeArrowheads="1"/>
            </p:cNvSpPr>
            <p:nvPr/>
          </p:nvSpPr>
          <p:spPr bwMode="auto">
            <a:xfrm>
              <a:off x="2760663" y="2895600"/>
              <a:ext cx="668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Play</a:t>
              </a:r>
            </a:p>
          </p:txBody>
        </p:sp>
        <p:pic>
          <p:nvPicPr>
            <p:cNvPr id="3080" name="Picture 7">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50950"/>
              <a:ext cx="2895600" cy="16446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Flowchart: Extract 9">
              <a:hlinkClick r:id="rId3"/>
            </p:cNvPr>
            <p:cNvSpPr/>
            <p:nvPr/>
          </p:nvSpPr>
          <p:spPr>
            <a:xfrm rot="5097048">
              <a:off x="3073401" y="1381125"/>
              <a:ext cx="228600" cy="168275"/>
            </a:xfrm>
            <a:prstGeom prst="flowChartExtra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79" name="Picture 10"/>
          <p:cNvPicPr>
            <a:picLocks noChangeAspect="1"/>
          </p:cNvPicPr>
          <p:nvPr/>
        </p:nvPicPr>
        <p:blipFill>
          <a:blip r:embed="rId5">
            <a:extLst>
              <a:ext uri="{28A0092B-C50C-407E-A947-70E740481C1C}">
                <a14:useLocalDpi xmlns:a14="http://schemas.microsoft.com/office/drawing/2010/main" val="0"/>
              </a:ext>
            </a:extLst>
          </a:blip>
          <a:srcRect t="5682"/>
          <a:stretch>
            <a:fillRect/>
          </a:stretch>
        </p:blipFill>
        <p:spPr bwMode="auto">
          <a:xfrm>
            <a:off x="28575" y="3408363"/>
            <a:ext cx="76200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183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076">
                                            <p:txEl>
                                              <p:pRg st="0" end="0"/>
                                            </p:txEl>
                                          </p:spTgt>
                                        </p:tgtEl>
                                        <p:attrNameLst>
                                          <p:attrName>style.visibility</p:attrName>
                                        </p:attrNameLst>
                                      </p:cBhvr>
                                      <p:to>
                                        <p:strVal val="visible"/>
                                      </p:to>
                                    </p:set>
                                    <p:animEffect transition="in" filter="randombar(horizontal)">
                                      <p:cBhvr>
                                        <p:cTn id="13" dur="500"/>
                                        <p:tgtEl>
                                          <p:spTgt spid="3076">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76">
                                            <p:txEl>
                                              <p:pRg st="1" end="1"/>
                                            </p:txEl>
                                          </p:spTgt>
                                        </p:tgtEl>
                                        <p:attrNameLst>
                                          <p:attrName>style.visibility</p:attrName>
                                        </p:attrNameLst>
                                      </p:cBhvr>
                                      <p:to>
                                        <p:strVal val="visible"/>
                                      </p:to>
                                    </p:set>
                                    <p:animEffect transition="in" filter="randombar(horizontal)">
                                      <p:cBhvr>
                                        <p:cTn id="16" dur="500"/>
                                        <p:tgtEl>
                                          <p:spTgt spid="3076">
                                            <p:txEl>
                                              <p:pRg st="1" end="1"/>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76">
                                            <p:txEl>
                                              <p:pRg st="2" end="2"/>
                                            </p:txEl>
                                          </p:spTgt>
                                        </p:tgtEl>
                                        <p:attrNameLst>
                                          <p:attrName>style.visibility</p:attrName>
                                        </p:attrNameLst>
                                      </p:cBhvr>
                                      <p:to>
                                        <p:strVal val="visible"/>
                                      </p:to>
                                    </p:set>
                                    <p:animEffect transition="in" filter="randombar(horizontal)">
                                      <p:cBhvr>
                                        <p:cTn id="19" dur="500"/>
                                        <p:tgtEl>
                                          <p:spTgt spid="30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mn-lt"/>
              </a:rPr>
              <a:t>Enriching activities</a:t>
            </a:r>
          </a:p>
        </p:txBody>
      </p:sp>
      <p:sp>
        <p:nvSpPr>
          <p:cNvPr id="20483" name="TextBox 7"/>
          <p:cNvSpPr txBox="1">
            <a:spLocks noChangeArrowheads="1"/>
          </p:cNvSpPr>
          <p:nvPr/>
        </p:nvSpPr>
        <p:spPr bwMode="auto">
          <a:xfrm>
            <a:off x="381000" y="129540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At School</a:t>
            </a:r>
            <a:endParaRPr lang="en-US" altLang="en-US" sz="2000">
              <a:solidFill>
                <a:srgbClr val="0066CC"/>
              </a:solidFill>
              <a:latin typeface="+mn-lt"/>
            </a:endParaRPr>
          </a:p>
        </p:txBody>
      </p:sp>
      <p:pic>
        <p:nvPicPr>
          <p:cNvPr id="204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21526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10"/>
          <p:cNvSpPr txBox="1">
            <a:spLocks noChangeArrowheads="1"/>
          </p:cNvSpPr>
          <p:nvPr/>
        </p:nvSpPr>
        <p:spPr bwMode="auto">
          <a:xfrm>
            <a:off x="0" y="4511602"/>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At Home - Outside</a:t>
            </a:r>
            <a:endParaRPr lang="en-US" altLang="en-US" sz="2000">
              <a:solidFill>
                <a:srgbClr val="0066CC"/>
              </a:solidFill>
              <a:latin typeface="+mn-lt"/>
            </a:endParaRPr>
          </a:p>
        </p:txBody>
      </p:sp>
      <p:sp>
        <p:nvSpPr>
          <p:cNvPr id="20488" name="TextBox 14"/>
          <p:cNvSpPr txBox="1">
            <a:spLocks noChangeArrowheads="1"/>
          </p:cNvSpPr>
          <p:nvPr/>
        </p:nvSpPr>
        <p:spPr bwMode="auto">
          <a:xfrm>
            <a:off x="4973988" y="4870450"/>
            <a:ext cx="259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In your Community</a:t>
            </a:r>
            <a:endParaRPr lang="en-US" altLang="en-US" sz="2000">
              <a:solidFill>
                <a:srgbClr val="0066CC"/>
              </a:solidFill>
              <a:latin typeface="+mn-lt"/>
            </a:endParaRPr>
          </a:p>
        </p:txBody>
      </p:sp>
      <p:cxnSp>
        <p:nvCxnSpPr>
          <p:cNvPr id="18" name="Straight Connector 17"/>
          <p:cNvCxnSpPr/>
          <p:nvPr/>
        </p:nvCxnSpPr>
        <p:spPr>
          <a:xfrm>
            <a:off x="1066800" y="1665288"/>
            <a:ext cx="1524000" cy="1001712"/>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53000" y="4287838"/>
            <a:ext cx="80963" cy="50165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44600" y="4141788"/>
            <a:ext cx="1346200" cy="300037"/>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19400" y="2057400"/>
            <a:ext cx="4497682" cy="2092881"/>
          </a:xfrm>
          <a:prstGeom prst="rect">
            <a:avLst/>
          </a:prstGeom>
          <a:noFill/>
        </p:spPr>
        <p:txBody>
          <a:bodyPr wrap="square">
            <a:spAutoFit/>
          </a:bodyPr>
          <a:lstStyle/>
          <a:p>
            <a:pPr>
              <a:defRPr/>
            </a:pPr>
            <a:r>
              <a:rPr lang="en-US" sz="2800">
                <a:solidFill>
                  <a:srgbClr val="0066CC"/>
                </a:solidFill>
                <a:effectLst>
                  <a:outerShdw blurRad="38100" dist="38100" dir="2700000" algn="tl">
                    <a:srgbClr val="000000">
                      <a:alpha val="43137"/>
                    </a:srgbClr>
                  </a:outerShdw>
                </a:effectLst>
              </a:rPr>
              <a:t>What can </a:t>
            </a:r>
            <a:r>
              <a:rPr lang="en-US" sz="3600">
                <a:solidFill>
                  <a:srgbClr val="0066CC"/>
                </a:solidFill>
                <a:effectLst>
                  <a:outerShdw blurRad="38100" dist="38100" dir="2700000" algn="tl">
                    <a:srgbClr val="000000">
                      <a:alpha val="43137"/>
                    </a:srgbClr>
                  </a:outerShdw>
                </a:effectLst>
              </a:rPr>
              <a:t>YOU</a:t>
            </a:r>
            <a:r>
              <a:rPr lang="en-US" sz="2800">
                <a:solidFill>
                  <a:srgbClr val="0066CC"/>
                </a:solidFill>
                <a:effectLst>
                  <a:outerShdw blurRad="38100" dist="38100" dir="2700000" algn="tl">
                    <a:srgbClr val="000000">
                      <a:alpha val="43137"/>
                    </a:srgbClr>
                  </a:outerShdw>
                </a:effectLst>
              </a:rPr>
              <a:t> do </a:t>
            </a:r>
            <a:br>
              <a:rPr lang="en-US" sz="2800">
                <a:solidFill>
                  <a:srgbClr val="0066CC"/>
                </a:solidFill>
                <a:effectLst>
                  <a:outerShdw blurRad="38100" dist="38100" dir="2700000" algn="tl">
                    <a:srgbClr val="000000">
                      <a:alpha val="43137"/>
                    </a:srgbClr>
                  </a:outerShdw>
                </a:effectLst>
              </a:rPr>
            </a:br>
            <a:r>
              <a:rPr lang="en-US" sz="2800">
                <a:solidFill>
                  <a:srgbClr val="0066CC"/>
                </a:solidFill>
                <a:effectLst>
                  <a:outerShdw blurRad="38100" dist="38100" dir="2700000" algn="tl">
                    <a:srgbClr val="000000">
                      <a:alpha val="43137"/>
                    </a:srgbClr>
                  </a:outerShdw>
                </a:effectLst>
              </a:rPr>
              <a:t>to </a:t>
            </a:r>
            <a:r>
              <a:rPr lang="en-US" sz="5400">
                <a:solidFill>
                  <a:srgbClr val="0066CC"/>
                </a:solidFill>
                <a:effectLst>
                  <a:outerShdw blurRad="38100" dist="38100" dir="2700000" algn="tl">
                    <a:srgbClr val="000000">
                      <a:alpha val="43137"/>
                    </a:srgbClr>
                  </a:outerShdw>
                </a:effectLst>
              </a:rPr>
              <a:t>improve</a:t>
            </a:r>
            <a:r>
              <a:rPr lang="en-US" sz="2800">
                <a:solidFill>
                  <a:srgbClr val="0066CC"/>
                </a:solidFill>
                <a:effectLst>
                  <a:outerShdw blurRad="38100" dist="38100" dir="2700000" algn="tl">
                    <a:srgbClr val="000000">
                      <a:alpha val="43137"/>
                    </a:srgbClr>
                  </a:outerShdw>
                </a:effectLst>
              </a:rPr>
              <a:t> your</a:t>
            </a:r>
          </a:p>
          <a:p>
            <a:pPr>
              <a:defRPr/>
            </a:pPr>
            <a:r>
              <a:rPr lang="en-US" sz="2800">
                <a:solidFill>
                  <a:srgbClr val="0066CC"/>
                </a:solidFill>
                <a:effectLst>
                  <a:outerShdw blurRad="38100" dist="38100" dir="2700000" algn="tl">
                    <a:srgbClr val="000000">
                      <a:alpha val="43137"/>
                    </a:srgbClr>
                  </a:outerShdw>
                </a:effectLst>
              </a:rPr>
              <a:t>local </a:t>
            </a:r>
            <a:r>
              <a:rPr lang="en-US" sz="4000">
                <a:solidFill>
                  <a:srgbClr val="0066CC"/>
                </a:solidFill>
                <a:effectLst>
                  <a:outerShdw blurRad="38100" dist="38100" dir="2700000" algn="tl">
                    <a:srgbClr val="000000">
                      <a:alpha val="43137"/>
                    </a:srgbClr>
                  </a:outerShdw>
                </a:effectLst>
              </a:rPr>
              <a:t>water footprint</a:t>
            </a:r>
            <a:r>
              <a:rPr lang="en-US" sz="2800">
                <a:solidFill>
                  <a:srgbClr val="0066CC"/>
                </a:solidFill>
                <a:effectLst>
                  <a:outerShdw blurRad="38100" dist="38100" dir="2700000" algn="tl">
                    <a:srgbClr val="000000">
                      <a:alpha val="43137"/>
                    </a:srgbClr>
                  </a:outerShdw>
                </a:effectLst>
              </a:rPr>
              <a:t>?</a:t>
            </a:r>
          </a:p>
        </p:txBody>
      </p:sp>
      <p:sp>
        <p:nvSpPr>
          <p:cNvPr id="15" name="TextBox 7"/>
          <p:cNvSpPr txBox="1">
            <a:spLocks noChangeArrowheads="1"/>
          </p:cNvSpPr>
          <p:nvPr/>
        </p:nvSpPr>
        <p:spPr bwMode="auto">
          <a:xfrm>
            <a:off x="5578769" y="1226403"/>
            <a:ext cx="3476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rgbClr val="00B050"/>
                </a:solidFill>
                <a:latin typeface="+mn-lt"/>
              </a:rPr>
              <a:t>ONE CONCERN = </a:t>
            </a:r>
            <a:br>
              <a:rPr lang="en-US" altLang="en-US" sz="2400" b="1">
                <a:solidFill>
                  <a:srgbClr val="00B050"/>
                </a:solidFill>
                <a:latin typeface="+mn-lt"/>
              </a:rPr>
            </a:br>
            <a:r>
              <a:rPr lang="en-US" altLang="en-US" sz="2400" b="1">
                <a:solidFill>
                  <a:srgbClr val="00B050"/>
                </a:solidFill>
                <a:latin typeface="+mn-lt"/>
              </a:rPr>
              <a:t>ONE SOLUTION</a:t>
            </a:r>
            <a:endParaRPr lang="en-US" altLang="en-US" sz="2400">
              <a:solidFill>
                <a:srgbClr val="00B050"/>
              </a:solidFill>
              <a:latin typeface="+mn-lt"/>
            </a:endParaRPr>
          </a:p>
        </p:txBody>
      </p:sp>
      <p:sp>
        <p:nvSpPr>
          <p:cNvPr id="16" name="TextBox 10"/>
          <p:cNvSpPr txBox="1">
            <a:spLocks noChangeArrowheads="1"/>
          </p:cNvSpPr>
          <p:nvPr/>
        </p:nvSpPr>
        <p:spPr bwMode="auto">
          <a:xfrm>
            <a:off x="2280739" y="5238159"/>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66CC"/>
                </a:solidFill>
                <a:latin typeface="+mn-lt"/>
              </a:rPr>
              <a:t>At Home - Inside</a:t>
            </a:r>
            <a:endParaRPr lang="en-US" altLang="en-US" sz="2000">
              <a:solidFill>
                <a:srgbClr val="0066CC"/>
              </a:solidFill>
              <a:latin typeface="+mn-lt"/>
            </a:endParaRPr>
          </a:p>
        </p:txBody>
      </p:sp>
      <p:cxnSp>
        <p:nvCxnSpPr>
          <p:cNvPr id="20" name="Straight Connector 19"/>
          <p:cNvCxnSpPr/>
          <p:nvPr/>
        </p:nvCxnSpPr>
        <p:spPr>
          <a:xfrm>
            <a:off x="3429000" y="4479925"/>
            <a:ext cx="80963" cy="50165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23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mn-lt"/>
              </a:rPr>
              <a:t>Enriching activities</a:t>
            </a:r>
          </a:p>
        </p:txBody>
      </p:sp>
      <p:sp>
        <p:nvSpPr>
          <p:cNvPr id="4" name="TextBox 3"/>
          <p:cNvSpPr txBox="1"/>
          <p:nvPr/>
        </p:nvSpPr>
        <p:spPr>
          <a:xfrm>
            <a:off x="152400" y="1447800"/>
            <a:ext cx="6781800" cy="4616648"/>
          </a:xfrm>
          <a:prstGeom prst="rect">
            <a:avLst/>
          </a:prstGeom>
          <a:noFill/>
        </p:spPr>
        <p:txBody>
          <a:bodyPr wrap="square" rtlCol="0">
            <a:spAutoFit/>
          </a:bodyPr>
          <a:lstStyle/>
          <a:p>
            <a:pPr marL="914400" lvl="1" indent="-457200">
              <a:buFont typeface="Arial" panose="020B0604020202020204" pitchFamily="34" charset="0"/>
              <a:buChar char="•"/>
            </a:pPr>
            <a:r>
              <a:rPr lang="en-US" sz="2400"/>
              <a:t>Which countries have the</a:t>
            </a:r>
            <a:r>
              <a:rPr lang="en-US" sz="2400" b="1"/>
              <a:t> least </a:t>
            </a:r>
            <a:r>
              <a:rPr lang="en-US" sz="2400"/>
              <a:t>available freshwater? Which countries have the </a:t>
            </a:r>
            <a:r>
              <a:rPr lang="en-US" sz="2400" b="1"/>
              <a:t>most </a:t>
            </a:r>
            <a:r>
              <a:rPr lang="en-US" sz="2400"/>
              <a:t>available freshwater?</a:t>
            </a:r>
          </a:p>
          <a:p>
            <a:pPr marL="914400" lvl="1" indent="-457200">
              <a:spcBef>
                <a:spcPts val="1200"/>
              </a:spcBef>
              <a:buFont typeface="Arial" panose="020B0604020202020204" pitchFamily="34" charset="0"/>
              <a:buChar char="•"/>
            </a:pPr>
            <a:r>
              <a:rPr lang="en-US" sz="2400"/>
              <a:t>Discuss</a:t>
            </a:r>
            <a:r>
              <a:rPr lang="en-US" sz="2400" b="1"/>
              <a:t> factors </a:t>
            </a:r>
            <a:r>
              <a:rPr lang="en-US" sz="2400"/>
              <a:t>that impact water </a:t>
            </a:r>
            <a:r>
              <a:rPr lang="en-US" sz="2400" b="1"/>
              <a:t>availability. </a:t>
            </a:r>
          </a:p>
          <a:p>
            <a:pPr marL="914400" lvl="1" indent="-457200">
              <a:spcBef>
                <a:spcPts val="1200"/>
              </a:spcBef>
              <a:buFont typeface="Arial" panose="020B0604020202020204" pitchFamily="34" charset="0"/>
              <a:buChar char="•"/>
            </a:pPr>
            <a:r>
              <a:rPr lang="en-US" sz="2400"/>
              <a:t>Estimate </a:t>
            </a:r>
            <a:r>
              <a:rPr lang="en-US" sz="2400" b="1"/>
              <a:t>how much water a person uses each day </a:t>
            </a:r>
            <a:r>
              <a:rPr lang="en-US" sz="2400"/>
              <a:t>in countries such as the USA, Germany and Uganda.</a:t>
            </a:r>
          </a:p>
          <a:p>
            <a:pPr marL="914400" lvl="1" indent="-457200">
              <a:spcBef>
                <a:spcPts val="1200"/>
              </a:spcBef>
              <a:buFont typeface="Arial" panose="020B0604020202020204" pitchFamily="34" charset="0"/>
              <a:buChar char="•"/>
            </a:pPr>
            <a:r>
              <a:rPr lang="en-US" sz="2400"/>
              <a:t>Students will understand the importance of taking action through service-learning using the WE Service Learning in Action: </a:t>
            </a:r>
            <a:r>
              <a:rPr lang="en-US" sz="2400" u="sng">
                <a:hlinkClick r:id="rId3"/>
              </a:rPr>
              <a:t>Water</a:t>
            </a:r>
            <a:r>
              <a:rPr lang="en-US" sz="2400"/>
              <a:t> lesson plan </a:t>
            </a:r>
          </a:p>
        </p:txBody>
      </p:sp>
    </p:spTree>
    <p:extLst>
      <p:ext uri="{BB962C8B-B14F-4D97-AF65-F5344CB8AC3E}">
        <p14:creationId xmlns:p14="http://schemas.microsoft.com/office/powerpoint/2010/main" val="2223750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Enriching activities</a:t>
            </a:r>
          </a:p>
        </p:txBody>
      </p:sp>
      <p:pic>
        <p:nvPicPr>
          <p:cNvPr id="2" name="Picture 4" descr="A screenshot of a cell phone&#10;&#10;Description generated with high confidence">
            <a:extLst>
              <a:ext uri="{FF2B5EF4-FFF2-40B4-BE49-F238E27FC236}">
                <a16:creationId xmlns:a16="http://schemas.microsoft.com/office/drawing/2014/main" id="{59AC6C14-0D24-48D1-9DB9-59161C0DA8FA}"/>
              </a:ext>
            </a:extLst>
          </p:cNvPr>
          <p:cNvPicPr>
            <a:picLocks noChangeAspect="1"/>
          </p:cNvPicPr>
          <p:nvPr/>
        </p:nvPicPr>
        <p:blipFill>
          <a:blip r:embed="rId3"/>
          <a:stretch>
            <a:fillRect/>
          </a:stretch>
        </p:blipFill>
        <p:spPr>
          <a:xfrm>
            <a:off x="-7374" y="1122075"/>
            <a:ext cx="9151373" cy="4186147"/>
          </a:xfrm>
          <a:prstGeom prst="rect">
            <a:avLst/>
          </a:prstGeom>
        </p:spPr>
      </p:pic>
    </p:spTree>
    <p:extLst>
      <p:ext uri="{BB962C8B-B14F-4D97-AF65-F5344CB8AC3E}">
        <p14:creationId xmlns:p14="http://schemas.microsoft.com/office/powerpoint/2010/main" val="3254672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564"/>
            <a:ext cx="9144000" cy="569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fontScale="90000"/>
          </a:bodyPr>
          <a:lstStyle/>
          <a:p>
            <a:r>
              <a:rPr lang="en-US"/>
              <a:t>Brought to you in collaboration</a:t>
            </a:r>
          </a:p>
        </p:txBody>
      </p:sp>
      <p:sp>
        <p:nvSpPr>
          <p:cNvPr id="8" name="TextBox 7"/>
          <p:cNvSpPr txBox="1"/>
          <p:nvPr/>
        </p:nvSpPr>
        <p:spPr>
          <a:xfrm>
            <a:off x="1676400" y="6128028"/>
            <a:ext cx="5867400" cy="707886"/>
          </a:xfrm>
          <a:prstGeom prst="rect">
            <a:avLst/>
          </a:prstGeom>
          <a:noFill/>
        </p:spPr>
        <p:txBody>
          <a:bodyPr wrap="square" rtlCol="0">
            <a:spAutoFit/>
          </a:bodyPr>
          <a:lstStyle/>
          <a:p>
            <a:pPr algn="ctr"/>
            <a:r>
              <a:rPr lang="en-US" sz="4000">
                <a:solidFill>
                  <a:schemeClr val="bg1"/>
                </a:solidFill>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78721"/>
          <a:stretch/>
        </p:blipFill>
        <p:spPr bwMode="auto">
          <a:xfrm>
            <a:off x="3107749" y="2915891"/>
            <a:ext cx="1065076" cy="121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CORPORATE\Current Projects\Journey 2050\Logo\AgforLife\AgForLife_Logo\JPG\AgForLife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545" y="3173808"/>
            <a:ext cx="1737123" cy="69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634" y="1371121"/>
            <a:ext cx="350968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295" y="2879911"/>
            <a:ext cx="1275933" cy="1207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80" y="2838650"/>
            <a:ext cx="1062302" cy="1352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365" y="5965948"/>
            <a:ext cx="3055522" cy="7364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12" y="4724400"/>
            <a:ext cx="3703322" cy="822960"/>
          </a:xfrm>
          <a:prstGeom prst="rect">
            <a:avLst/>
          </a:prstGeom>
        </p:spPr>
      </p:pic>
      <p:pic>
        <p:nvPicPr>
          <p:cNvPr id="9" name="Picture 2" descr="W:\CORPORATE\Current Projects\Journey 2050\Logo\Canola\AlbertaCanola-HorURL-CMY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7634" y="4810397"/>
            <a:ext cx="3254601" cy="582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5796" t="14785" r="4307" b="10697"/>
          <a:stretch/>
        </p:blipFill>
        <p:spPr>
          <a:xfrm>
            <a:off x="5459722" y="5759973"/>
            <a:ext cx="2319831" cy="1120636"/>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237" y="1568050"/>
            <a:ext cx="2517072" cy="538961"/>
          </a:xfrm>
          <a:prstGeom prst="rect">
            <a:avLst/>
          </a:prstGeom>
        </p:spPr>
      </p:pic>
    </p:spTree>
    <p:extLst>
      <p:ext uri="{BB962C8B-B14F-4D97-AF65-F5344CB8AC3E}">
        <p14:creationId xmlns:p14="http://schemas.microsoft.com/office/powerpoint/2010/main" val="2438560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World of water</a:t>
            </a:r>
          </a:p>
        </p:txBody>
      </p:sp>
      <p:sp>
        <p:nvSpPr>
          <p:cNvPr id="4" name="TextBox 3"/>
          <p:cNvSpPr txBox="1"/>
          <p:nvPr/>
        </p:nvSpPr>
        <p:spPr>
          <a:xfrm>
            <a:off x="0" y="1219200"/>
            <a:ext cx="9122229" cy="1200329"/>
          </a:xfrm>
          <a:prstGeom prst="rect">
            <a:avLst/>
          </a:prstGeom>
          <a:noFill/>
        </p:spPr>
        <p:txBody>
          <a:bodyPr wrap="square" rtlCol="0">
            <a:spAutoFit/>
          </a:bodyPr>
          <a:lstStyle/>
          <a:p>
            <a:pPr algn="ctr"/>
            <a:r>
              <a:rPr lang="en-US" sz="3600">
                <a:hlinkClick r:id="rId3"/>
              </a:rPr>
              <a:t>Watch the Journey 2050</a:t>
            </a:r>
            <a:br>
              <a:rPr lang="en-US" sz="3600">
                <a:hlinkClick r:id="rId3"/>
              </a:rPr>
            </a:br>
            <a:r>
              <a:rPr lang="en-US" sz="3600">
                <a:hlinkClick r:id="rId3"/>
              </a:rPr>
              <a:t>Water Video</a:t>
            </a:r>
            <a:endParaRPr lang="en-US" sz="3600"/>
          </a:p>
        </p:txBody>
      </p:sp>
      <p:sp>
        <p:nvSpPr>
          <p:cNvPr id="13" name="Content Placeholder 7"/>
          <p:cNvSpPr>
            <a:spLocks noGrp="1"/>
          </p:cNvSpPr>
          <p:nvPr>
            <p:ph idx="1"/>
          </p:nvPr>
        </p:nvSpPr>
        <p:spPr>
          <a:xfrm>
            <a:off x="381000" y="3735887"/>
            <a:ext cx="7772400" cy="609600"/>
          </a:xfrm>
        </p:spPr>
        <p:txBody>
          <a:bodyPr>
            <a:normAutofit/>
          </a:bodyPr>
          <a:lstStyle/>
          <a:p>
            <a:pPr marL="0" indent="0">
              <a:buNone/>
            </a:pPr>
            <a:r>
              <a:rPr lang="en-US" b="1"/>
              <a:t>As you watch, discover:</a:t>
            </a:r>
          </a:p>
          <a:p>
            <a:pPr marL="0" indent="0">
              <a:buNone/>
            </a:pPr>
            <a:endParaRPr lang="en-US"/>
          </a:p>
        </p:txBody>
      </p:sp>
      <p:sp>
        <p:nvSpPr>
          <p:cNvPr id="16" name="Content Placeholder 7"/>
          <p:cNvSpPr txBox="1">
            <a:spLocks/>
          </p:cNvSpPr>
          <p:nvPr/>
        </p:nvSpPr>
        <p:spPr>
          <a:xfrm>
            <a:off x="733054" y="4345487"/>
            <a:ext cx="7696200" cy="19029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t>How is water used in agriculture?</a:t>
            </a:r>
          </a:p>
          <a:p>
            <a:r>
              <a:rPr lang="en-US" sz="2000"/>
              <a:t>What methods do farmers use to irrigate their crops?</a:t>
            </a:r>
          </a:p>
          <a:p>
            <a:r>
              <a:rPr lang="en-US" sz="2000"/>
              <a:t>What best practices can be implemented to use water more efficiently in agriculture?</a:t>
            </a:r>
          </a:p>
          <a:p>
            <a:pPr marL="0" indent="0">
              <a:buFont typeface="Arial" panose="020B0604020202020204" pitchFamily="34" charset="0"/>
              <a:buNone/>
            </a:pPr>
            <a:endParaRPr lang="en-US" sz="200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8569" y="2584791"/>
            <a:ext cx="6065170" cy="996609"/>
          </a:xfrm>
          <a:prstGeom prst="rect">
            <a:avLst/>
          </a:prstGeom>
        </p:spPr>
      </p:pic>
    </p:spTree>
    <p:extLst>
      <p:ext uri="{BB962C8B-B14F-4D97-AF65-F5344CB8AC3E}">
        <p14:creationId xmlns:p14="http://schemas.microsoft.com/office/powerpoint/2010/main" val="16422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How is water used in agriculture?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781800" y="268069"/>
            <a:ext cx="2070100" cy="12192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19800" y="76200"/>
            <a:ext cx="1035050" cy="609600"/>
          </a:xfrm>
          <a:prstGeom prst="rect">
            <a:avLst/>
          </a:prstGeom>
        </p:spPr>
      </p:pic>
    </p:spTree>
    <p:extLst>
      <p:ext uri="{BB962C8B-B14F-4D97-AF65-F5344CB8AC3E}">
        <p14:creationId xmlns:p14="http://schemas.microsoft.com/office/powerpoint/2010/main" val="148032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9144000" cy="1143000"/>
          </a:xfrm>
        </p:spPr>
        <p:txBody>
          <a:bodyPr>
            <a:normAutofit fontScale="90000"/>
          </a:bodyPr>
          <a:lstStyle/>
          <a:p>
            <a:r>
              <a:rPr lang="en-US"/>
              <a:t>How is Water Used in Agriculture?</a:t>
            </a:r>
          </a:p>
        </p:txBody>
      </p:sp>
      <p:sp>
        <p:nvSpPr>
          <p:cNvPr id="10" name="Content Placeholder 7"/>
          <p:cNvSpPr>
            <a:spLocks noGrp="1"/>
          </p:cNvSpPr>
          <p:nvPr>
            <p:ph idx="1"/>
          </p:nvPr>
        </p:nvSpPr>
        <p:spPr>
          <a:xfrm>
            <a:off x="381000" y="1262301"/>
            <a:ext cx="8229600" cy="891262"/>
          </a:xfrm>
        </p:spPr>
        <p:txBody>
          <a:bodyPr>
            <a:noAutofit/>
          </a:bodyPr>
          <a:lstStyle/>
          <a:p>
            <a:pPr marL="0" indent="0" algn="ctr">
              <a:buNone/>
            </a:pPr>
            <a:r>
              <a:rPr lang="en-US" sz="3600" i="1"/>
              <a:t>What do farmers need to grow a crop?</a:t>
            </a:r>
          </a:p>
        </p:txBody>
      </p:sp>
      <p:sp>
        <p:nvSpPr>
          <p:cNvPr id="11" name="Content Placeholder 7"/>
          <p:cNvSpPr txBox="1">
            <a:spLocks/>
          </p:cNvSpPr>
          <p:nvPr/>
        </p:nvSpPr>
        <p:spPr>
          <a:xfrm>
            <a:off x="0" y="2441955"/>
            <a:ext cx="20193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Open Space</a:t>
            </a:r>
          </a:p>
        </p:txBody>
      </p:sp>
      <p:sp>
        <p:nvSpPr>
          <p:cNvPr id="12" name="Content Placeholder 7"/>
          <p:cNvSpPr txBox="1">
            <a:spLocks/>
          </p:cNvSpPr>
          <p:nvPr/>
        </p:nvSpPr>
        <p:spPr>
          <a:xfrm>
            <a:off x="0" y="4861737"/>
            <a:ext cx="20193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Seeds</a:t>
            </a:r>
          </a:p>
        </p:txBody>
      </p:sp>
      <p:sp>
        <p:nvSpPr>
          <p:cNvPr id="17" name="Content Placeholder 7"/>
          <p:cNvSpPr txBox="1">
            <a:spLocks/>
          </p:cNvSpPr>
          <p:nvPr/>
        </p:nvSpPr>
        <p:spPr>
          <a:xfrm>
            <a:off x="7200900" y="2441955"/>
            <a:ext cx="19431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Sunshine</a:t>
            </a:r>
          </a:p>
        </p:txBody>
      </p:sp>
      <p:sp>
        <p:nvSpPr>
          <p:cNvPr id="18" name="Content Placeholder 7"/>
          <p:cNvSpPr txBox="1">
            <a:spLocks/>
          </p:cNvSpPr>
          <p:nvPr/>
        </p:nvSpPr>
        <p:spPr>
          <a:xfrm>
            <a:off x="0" y="3505200"/>
            <a:ext cx="201930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Nutrient-Rich </a:t>
            </a:r>
            <a:br>
              <a:rPr lang="en-US" sz="2400" b="1">
                <a:solidFill>
                  <a:srgbClr val="00B050"/>
                </a:solidFill>
              </a:rPr>
            </a:br>
            <a:r>
              <a:rPr lang="en-US" sz="2400" b="1">
                <a:solidFill>
                  <a:srgbClr val="00B050"/>
                </a:solidFill>
              </a:rPr>
              <a:t>Healthy Soil</a:t>
            </a:r>
          </a:p>
        </p:txBody>
      </p:sp>
      <p:sp>
        <p:nvSpPr>
          <p:cNvPr id="19" name="Content Placeholder 7"/>
          <p:cNvSpPr txBox="1">
            <a:spLocks/>
          </p:cNvSpPr>
          <p:nvPr/>
        </p:nvSpPr>
        <p:spPr>
          <a:xfrm>
            <a:off x="2804795" y="6046309"/>
            <a:ext cx="361061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6000" b="1">
                <a:solidFill>
                  <a:schemeClr val="tx2"/>
                </a:solidFill>
                <a:effectLst>
                  <a:outerShdw blurRad="38100" dist="38100" dir="2700000" algn="tl">
                    <a:srgbClr val="000000">
                      <a:alpha val="43137"/>
                    </a:srgbClr>
                  </a:outerShdw>
                </a:effectLst>
              </a:rPr>
              <a:t>WATER!</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0212" y="2441955"/>
            <a:ext cx="4979776" cy="3319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ontent Placeholder 7"/>
          <p:cNvSpPr txBox="1">
            <a:spLocks/>
          </p:cNvSpPr>
          <p:nvPr/>
        </p:nvSpPr>
        <p:spPr>
          <a:xfrm>
            <a:off x="7200900" y="4572000"/>
            <a:ext cx="1943100"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What else??</a:t>
            </a:r>
          </a:p>
        </p:txBody>
      </p:sp>
      <p:sp>
        <p:nvSpPr>
          <p:cNvPr id="21" name="Content Placeholder 7"/>
          <p:cNvSpPr txBox="1">
            <a:spLocks/>
          </p:cNvSpPr>
          <p:nvPr/>
        </p:nvSpPr>
        <p:spPr>
          <a:xfrm>
            <a:off x="7200900" y="3339590"/>
            <a:ext cx="194310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Acceptable</a:t>
            </a:r>
          </a:p>
          <a:p>
            <a:pPr marL="0" indent="0" algn="ctr">
              <a:buNone/>
            </a:pPr>
            <a:r>
              <a:rPr lang="en-US" sz="2400" b="1">
                <a:solidFill>
                  <a:srgbClr val="00B050"/>
                </a:solidFill>
              </a:rPr>
              <a:t>Climate</a:t>
            </a:r>
          </a:p>
        </p:txBody>
      </p:sp>
    </p:spTree>
    <p:extLst>
      <p:ext uri="{BB962C8B-B14F-4D97-AF65-F5344CB8AC3E}">
        <p14:creationId xmlns:p14="http://schemas.microsoft.com/office/powerpoint/2010/main" val="10643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800" decel="100000"/>
                                        <p:tgtEl>
                                          <p:spTgt spid="11"/>
                                        </p:tgtEl>
                                      </p:cBhvr>
                                    </p:animEffect>
                                    <p:anim calcmode="lin" valueType="num">
                                      <p:cBhvr>
                                        <p:cTn id="18" dur="800" decel="100000" fill="hold"/>
                                        <p:tgtEl>
                                          <p:spTgt spid="11"/>
                                        </p:tgtEl>
                                        <p:attrNameLst>
                                          <p:attrName>style.rotation</p:attrName>
                                        </p:attrNameLst>
                                      </p:cBhvr>
                                      <p:tavLst>
                                        <p:tav tm="0">
                                          <p:val>
                                            <p:fltVal val="-90"/>
                                          </p:val>
                                        </p:tav>
                                        <p:tav tm="100000">
                                          <p:val>
                                            <p:fltVal val="0"/>
                                          </p:val>
                                        </p:tav>
                                      </p:tavLst>
                                    </p:anim>
                                    <p:anim calcmode="lin" valueType="num">
                                      <p:cBhvr>
                                        <p:cTn id="19" dur="800" decel="100000" fill="hold"/>
                                        <p:tgtEl>
                                          <p:spTgt spid="11"/>
                                        </p:tgtEl>
                                        <p:attrNameLst>
                                          <p:attrName>ppt_x</p:attrName>
                                        </p:attrNameLst>
                                      </p:cBhvr>
                                      <p:tavLst>
                                        <p:tav tm="0">
                                          <p:val>
                                            <p:strVal val="#ppt_x+0.4"/>
                                          </p:val>
                                        </p:tav>
                                        <p:tav tm="100000">
                                          <p:val>
                                            <p:strVal val="#ppt_x-0.05"/>
                                          </p:val>
                                        </p:tav>
                                      </p:tavLst>
                                    </p:anim>
                                    <p:anim calcmode="lin" valueType="num">
                                      <p:cBhvr>
                                        <p:cTn id="20" dur="800" decel="100000" fill="hold"/>
                                        <p:tgtEl>
                                          <p:spTgt spid="1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800" decel="100000"/>
                                        <p:tgtEl>
                                          <p:spTgt spid="18"/>
                                        </p:tgtEl>
                                      </p:cBhvr>
                                    </p:animEffect>
                                    <p:anim calcmode="lin" valueType="num">
                                      <p:cBhvr>
                                        <p:cTn id="28" dur="800" decel="100000" fill="hold"/>
                                        <p:tgtEl>
                                          <p:spTgt spid="18"/>
                                        </p:tgtEl>
                                        <p:attrNameLst>
                                          <p:attrName>style.rotation</p:attrName>
                                        </p:attrNameLst>
                                      </p:cBhvr>
                                      <p:tavLst>
                                        <p:tav tm="0">
                                          <p:val>
                                            <p:fltVal val="-90"/>
                                          </p:val>
                                        </p:tav>
                                        <p:tav tm="100000">
                                          <p:val>
                                            <p:fltVal val="0"/>
                                          </p:val>
                                        </p:tav>
                                      </p:tavLst>
                                    </p:anim>
                                    <p:anim calcmode="lin" valueType="num">
                                      <p:cBhvr>
                                        <p:cTn id="29" dur="800" decel="100000" fill="hold"/>
                                        <p:tgtEl>
                                          <p:spTgt spid="18"/>
                                        </p:tgtEl>
                                        <p:attrNameLst>
                                          <p:attrName>ppt_x</p:attrName>
                                        </p:attrNameLst>
                                      </p:cBhvr>
                                      <p:tavLst>
                                        <p:tav tm="0">
                                          <p:val>
                                            <p:strVal val="#ppt_x+0.4"/>
                                          </p:val>
                                        </p:tav>
                                        <p:tav tm="100000">
                                          <p:val>
                                            <p:strVal val="#ppt_x-0.05"/>
                                          </p:val>
                                        </p:tav>
                                      </p:tavLst>
                                    </p:anim>
                                    <p:anim calcmode="lin" valueType="num">
                                      <p:cBhvr>
                                        <p:cTn id="30" dur="800" decel="100000" fill="hold"/>
                                        <p:tgtEl>
                                          <p:spTgt spid="18"/>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800" decel="100000"/>
                                        <p:tgtEl>
                                          <p:spTgt spid="12"/>
                                        </p:tgtEl>
                                      </p:cBhvr>
                                    </p:animEffect>
                                    <p:anim calcmode="lin" valueType="num">
                                      <p:cBhvr>
                                        <p:cTn id="38" dur="800" decel="100000" fill="hold"/>
                                        <p:tgtEl>
                                          <p:spTgt spid="12"/>
                                        </p:tgtEl>
                                        <p:attrNameLst>
                                          <p:attrName>style.rotation</p:attrName>
                                        </p:attrNameLst>
                                      </p:cBhvr>
                                      <p:tavLst>
                                        <p:tav tm="0">
                                          <p:val>
                                            <p:fltVal val="-90"/>
                                          </p:val>
                                        </p:tav>
                                        <p:tav tm="100000">
                                          <p:val>
                                            <p:fltVal val="0"/>
                                          </p:val>
                                        </p:tav>
                                      </p:tavLst>
                                    </p:anim>
                                    <p:anim calcmode="lin" valueType="num">
                                      <p:cBhvr>
                                        <p:cTn id="39" dur="800" decel="100000" fill="hold"/>
                                        <p:tgtEl>
                                          <p:spTgt spid="12"/>
                                        </p:tgtEl>
                                        <p:attrNameLst>
                                          <p:attrName>ppt_x</p:attrName>
                                        </p:attrNameLst>
                                      </p:cBhvr>
                                      <p:tavLst>
                                        <p:tav tm="0">
                                          <p:val>
                                            <p:strVal val="#ppt_x+0.4"/>
                                          </p:val>
                                        </p:tav>
                                        <p:tav tm="100000">
                                          <p:val>
                                            <p:strVal val="#ppt_x-0.05"/>
                                          </p:val>
                                        </p:tav>
                                      </p:tavLst>
                                    </p:anim>
                                    <p:anim calcmode="lin" valueType="num">
                                      <p:cBhvr>
                                        <p:cTn id="40" dur="800" decel="100000" fill="hold"/>
                                        <p:tgtEl>
                                          <p:spTgt spid="1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800" decel="100000"/>
                                        <p:tgtEl>
                                          <p:spTgt spid="17"/>
                                        </p:tgtEl>
                                      </p:cBhvr>
                                    </p:animEffect>
                                    <p:anim calcmode="lin" valueType="num">
                                      <p:cBhvr>
                                        <p:cTn id="48" dur="800" decel="100000" fill="hold"/>
                                        <p:tgtEl>
                                          <p:spTgt spid="17"/>
                                        </p:tgtEl>
                                        <p:attrNameLst>
                                          <p:attrName>style.rotation</p:attrName>
                                        </p:attrNameLst>
                                      </p:cBhvr>
                                      <p:tavLst>
                                        <p:tav tm="0">
                                          <p:val>
                                            <p:fltVal val="-90"/>
                                          </p:val>
                                        </p:tav>
                                        <p:tav tm="100000">
                                          <p:val>
                                            <p:fltVal val="0"/>
                                          </p:val>
                                        </p:tav>
                                      </p:tavLst>
                                    </p:anim>
                                    <p:anim calcmode="lin" valueType="num">
                                      <p:cBhvr>
                                        <p:cTn id="49" dur="800" decel="100000" fill="hold"/>
                                        <p:tgtEl>
                                          <p:spTgt spid="17"/>
                                        </p:tgtEl>
                                        <p:attrNameLst>
                                          <p:attrName>ppt_x</p:attrName>
                                        </p:attrNameLst>
                                      </p:cBhvr>
                                      <p:tavLst>
                                        <p:tav tm="0">
                                          <p:val>
                                            <p:strVal val="#ppt_x+0.4"/>
                                          </p:val>
                                        </p:tav>
                                        <p:tav tm="100000">
                                          <p:val>
                                            <p:strVal val="#ppt_x-0.05"/>
                                          </p:val>
                                        </p:tav>
                                      </p:tavLst>
                                    </p:anim>
                                    <p:anim calcmode="lin" valueType="num">
                                      <p:cBhvr>
                                        <p:cTn id="50" dur="800" decel="100000" fill="hold"/>
                                        <p:tgtEl>
                                          <p:spTgt spid="1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800" decel="100000"/>
                                        <p:tgtEl>
                                          <p:spTgt spid="21"/>
                                        </p:tgtEl>
                                      </p:cBhvr>
                                    </p:animEffect>
                                    <p:anim calcmode="lin" valueType="num">
                                      <p:cBhvr>
                                        <p:cTn id="58" dur="800" decel="100000" fill="hold"/>
                                        <p:tgtEl>
                                          <p:spTgt spid="21"/>
                                        </p:tgtEl>
                                        <p:attrNameLst>
                                          <p:attrName>style.rotation</p:attrName>
                                        </p:attrNameLst>
                                      </p:cBhvr>
                                      <p:tavLst>
                                        <p:tav tm="0">
                                          <p:val>
                                            <p:fltVal val="-90"/>
                                          </p:val>
                                        </p:tav>
                                        <p:tav tm="100000">
                                          <p:val>
                                            <p:fltVal val="0"/>
                                          </p:val>
                                        </p:tav>
                                      </p:tavLst>
                                    </p:anim>
                                    <p:anim calcmode="lin" valueType="num">
                                      <p:cBhvr>
                                        <p:cTn id="59" dur="800" decel="100000" fill="hold"/>
                                        <p:tgtEl>
                                          <p:spTgt spid="21"/>
                                        </p:tgtEl>
                                        <p:attrNameLst>
                                          <p:attrName>ppt_x</p:attrName>
                                        </p:attrNameLst>
                                      </p:cBhvr>
                                      <p:tavLst>
                                        <p:tav tm="0">
                                          <p:val>
                                            <p:strVal val="#ppt_x+0.4"/>
                                          </p:val>
                                        </p:tav>
                                        <p:tav tm="100000">
                                          <p:val>
                                            <p:strVal val="#ppt_x-0.05"/>
                                          </p:val>
                                        </p:tav>
                                      </p:tavLst>
                                    </p:anim>
                                    <p:anim calcmode="lin" valueType="num">
                                      <p:cBhvr>
                                        <p:cTn id="60" dur="800" decel="100000" fill="hold"/>
                                        <p:tgtEl>
                                          <p:spTgt spid="21"/>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800" decel="100000"/>
                                        <p:tgtEl>
                                          <p:spTgt spid="20"/>
                                        </p:tgtEl>
                                      </p:cBhvr>
                                    </p:animEffect>
                                    <p:anim calcmode="lin" valueType="num">
                                      <p:cBhvr>
                                        <p:cTn id="68" dur="800" decel="100000" fill="hold"/>
                                        <p:tgtEl>
                                          <p:spTgt spid="20"/>
                                        </p:tgtEl>
                                        <p:attrNameLst>
                                          <p:attrName>style.rotation</p:attrName>
                                        </p:attrNameLst>
                                      </p:cBhvr>
                                      <p:tavLst>
                                        <p:tav tm="0">
                                          <p:val>
                                            <p:fltVal val="-90"/>
                                          </p:val>
                                        </p:tav>
                                        <p:tav tm="100000">
                                          <p:val>
                                            <p:fltVal val="0"/>
                                          </p:val>
                                        </p:tav>
                                      </p:tavLst>
                                    </p:anim>
                                    <p:anim calcmode="lin" valueType="num">
                                      <p:cBhvr>
                                        <p:cTn id="69" dur="800" decel="100000" fill="hold"/>
                                        <p:tgtEl>
                                          <p:spTgt spid="20"/>
                                        </p:tgtEl>
                                        <p:attrNameLst>
                                          <p:attrName>ppt_x</p:attrName>
                                        </p:attrNameLst>
                                      </p:cBhvr>
                                      <p:tavLst>
                                        <p:tav tm="0">
                                          <p:val>
                                            <p:strVal val="#ppt_x+0.4"/>
                                          </p:val>
                                        </p:tav>
                                        <p:tav tm="100000">
                                          <p:val>
                                            <p:strVal val="#ppt_x-0.05"/>
                                          </p:val>
                                        </p:tav>
                                      </p:tavLst>
                                    </p:anim>
                                    <p:anim calcmode="lin" valueType="num">
                                      <p:cBhvr>
                                        <p:cTn id="70" dur="800" decel="100000" fill="hold"/>
                                        <p:tgtEl>
                                          <p:spTgt spid="20"/>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800" decel="100000"/>
                                        <p:tgtEl>
                                          <p:spTgt spid="19"/>
                                        </p:tgtEl>
                                      </p:cBhvr>
                                    </p:animEffect>
                                    <p:anim calcmode="lin" valueType="num">
                                      <p:cBhvr>
                                        <p:cTn id="78" dur="800" decel="100000" fill="hold"/>
                                        <p:tgtEl>
                                          <p:spTgt spid="19"/>
                                        </p:tgtEl>
                                        <p:attrNameLst>
                                          <p:attrName>style.rotation</p:attrName>
                                        </p:attrNameLst>
                                      </p:cBhvr>
                                      <p:tavLst>
                                        <p:tav tm="0">
                                          <p:val>
                                            <p:fltVal val="-90"/>
                                          </p:val>
                                        </p:tav>
                                        <p:tav tm="100000">
                                          <p:val>
                                            <p:fltVal val="0"/>
                                          </p:val>
                                        </p:tav>
                                      </p:tavLst>
                                    </p:anim>
                                    <p:anim calcmode="lin" valueType="num">
                                      <p:cBhvr>
                                        <p:cTn id="79" dur="800" decel="100000" fill="hold"/>
                                        <p:tgtEl>
                                          <p:spTgt spid="19"/>
                                        </p:tgtEl>
                                        <p:attrNameLst>
                                          <p:attrName>ppt_x</p:attrName>
                                        </p:attrNameLst>
                                      </p:cBhvr>
                                      <p:tavLst>
                                        <p:tav tm="0">
                                          <p:val>
                                            <p:strVal val="#ppt_x+0.4"/>
                                          </p:val>
                                        </p:tav>
                                        <p:tav tm="100000">
                                          <p:val>
                                            <p:strVal val="#ppt_x-0.05"/>
                                          </p:val>
                                        </p:tav>
                                      </p:tavLst>
                                    </p:anim>
                                    <p:anim calcmode="lin" valueType="num">
                                      <p:cBhvr>
                                        <p:cTn id="80" dur="800" decel="100000" fill="hold"/>
                                        <p:tgtEl>
                                          <p:spTgt spid="19"/>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What is irrigation?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781800" y="268069"/>
            <a:ext cx="2070100" cy="12192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6019800" y="76200"/>
            <a:ext cx="1035050" cy="609600"/>
          </a:xfrm>
          <a:prstGeom prst="rect">
            <a:avLst/>
          </a:prstGeom>
        </p:spPr>
      </p:pic>
    </p:spTree>
    <p:extLst>
      <p:ext uri="{BB962C8B-B14F-4D97-AF65-F5344CB8AC3E}">
        <p14:creationId xmlns:p14="http://schemas.microsoft.com/office/powerpoint/2010/main" val="857286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a:bodyPr>
          <a:lstStyle/>
          <a:p>
            <a:r>
              <a:rPr lang="en-US"/>
              <a:t>Drip irrigation</a:t>
            </a:r>
          </a:p>
        </p:txBody>
      </p:sp>
      <p:sp>
        <p:nvSpPr>
          <p:cNvPr id="7" name="Content Placeholder 7"/>
          <p:cNvSpPr txBox="1">
            <a:spLocks/>
          </p:cNvSpPr>
          <p:nvPr/>
        </p:nvSpPr>
        <p:spPr>
          <a:xfrm>
            <a:off x="3505200" y="1447800"/>
            <a:ext cx="5334000" cy="41429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solidFill>
                  <a:srgbClr val="00B050"/>
                </a:solidFill>
              </a:rPr>
              <a:t>Water is sent through plastic pipes that are laid along the crop rows</a:t>
            </a:r>
          </a:p>
          <a:p>
            <a:r>
              <a:rPr lang="en-US" b="1">
                <a:solidFill>
                  <a:srgbClr val="00B050"/>
                </a:solidFill>
              </a:rPr>
              <a:t>A tiny hole allows water to drip at the base of the plants</a:t>
            </a:r>
          </a:p>
          <a:p>
            <a:r>
              <a:rPr lang="en-US" b="1">
                <a:solidFill>
                  <a:srgbClr val="00B050"/>
                </a:solidFill>
              </a:rPr>
              <a:t>Most effective for fruits and vegetables</a:t>
            </a:r>
          </a:p>
          <a:p>
            <a:endParaRPr lang="en-US" b="1">
              <a:solidFill>
                <a:srgbClr val="00B050"/>
              </a:solidFill>
            </a:endParaRPr>
          </a:p>
        </p:txBody>
      </p:sp>
      <p:pic>
        <p:nvPicPr>
          <p:cNvPr id="2050" name="Picture 2" descr="X:\Department\SSR - Videos and Photos\Photography\Journey 2050\Canada\Drip irrigation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3048000" cy="4569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0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600200"/>
            <a:ext cx="5943600" cy="384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7"/>
          <p:cNvSpPr txBox="1">
            <a:spLocks/>
          </p:cNvSpPr>
          <p:nvPr/>
        </p:nvSpPr>
        <p:spPr>
          <a:xfrm>
            <a:off x="6096000" y="1613235"/>
            <a:ext cx="2895600" cy="38698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a:solidFill>
                  <a:srgbClr val="00B050"/>
                </a:solidFill>
              </a:rPr>
              <a:t>Large sprinkling system</a:t>
            </a:r>
          </a:p>
          <a:p>
            <a:endParaRPr lang="en-US" sz="2800" b="1">
              <a:solidFill>
                <a:srgbClr val="00B050"/>
              </a:solidFill>
            </a:endParaRPr>
          </a:p>
          <a:p>
            <a:r>
              <a:rPr lang="en-US" sz="2800" b="1">
                <a:solidFill>
                  <a:srgbClr val="00B050"/>
                </a:solidFill>
              </a:rPr>
              <a:t>Line of sprinklers “pivot” around a center point in a field</a:t>
            </a:r>
          </a:p>
          <a:p>
            <a:endParaRPr lang="en-US" sz="2800" b="1">
              <a:solidFill>
                <a:srgbClr val="00B050"/>
              </a:solidFill>
            </a:endParaRPr>
          </a:p>
        </p:txBody>
      </p:sp>
      <p:sp>
        <p:nvSpPr>
          <p:cNvPr id="10" name="Title 2"/>
          <p:cNvSpPr>
            <a:spLocks noGrp="1"/>
          </p:cNvSpPr>
          <p:nvPr>
            <p:ph type="title"/>
          </p:nvPr>
        </p:nvSpPr>
        <p:spPr>
          <a:xfrm>
            <a:off x="381000" y="13137"/>
            <a:ext cx="7212224" cy="1143000"/>
          </a:xfrm>
        </p:spPr>
        <p:txBody>
          <a:bodyPr>
            <a:normAutofit/>
          </a:bodyPr>
          <a:lstStyle/>
          <a:p>
            <a:pPr marL="0" indent="0"/>
            <a:r>
              <a:rPr lang="en-US"/>
              <a:t>Center-pivot Irrigation</a:t>
            </a:r>
          </a:p>
        </p:txBody>
      </p:sp>
    </p:spTree>
    <p:extLst>
      <p:ext uri="{BB962C8B-B14F-4D97-AF65-F5344CB8AC3E}">
        <p14:creationId xmlns:p14="http://schemas.microsoft.com/office/powerpoint/2010/main" val="212125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7212224" cy="1143000"/>
          </a:xfrm>
        </p:spPr>
        <p:txBody>
          <a:bodyPr>
            <a:normAutofit fontScale="90000"/>
          </a:bodyPr>
          <a:lstStyle/>
          <a:p>
            <a:pPr marL="0" indent="0"/>
            <a:r>
              <a:rPr lang="en-US"/>
              <a:t>Flood (furrow) Irrigation</a:t>
            </a:r>
          </a:p>
        </p:txBody>
      </p:sp>
      <p:sp>
        <p:nvSpPr>
          <p:cNvPr id="7" name="Content Placeholder 7"/>
          <p:cNvSpPr txBox="1">
            <a:spLocks/>
          </p:cNvSpPr>
          <p:nvPr/>
        </p:nvSpPr>
        <p:spPr>
          <a:xfrm>
            <a:off x="6019800" y="1447800"/>
            <a:ext cx="2895600" cy="4291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a:solidFill>
                  <a:srgbClr val="00B050"/>
                </a:solidFill>
              </a:rPr>
              <a:t>Furrows are dug between plant rows</a:t>
            </a:r>
          </a:p>
          <a:p>
            <a:r>
              <a:rPr lang="en-US" sz="2400" b="1">
                <a:solidFill>
                  <a:srgbClr val="00B050"/>
                </a:solidFill>
              </a:rPr>
              <a:t>Water is delivered to each row by a series of ditches or siphon hoses</a:t>
            </a:r>
          </a:p>
          <a:p>
            <a:r>
              <a:rPr lang="en-US" sz="2400" b="1">
                <a:solidFill>
                  <a:srgbClr val="00B050"/>
                </a:solidFill>
              </a:rPr>
              <a:t>Crop is irrigated as water flows to the end of each row</a:t>
            </a:r>
          </a:p>
        </p:txBody>
      </p:sp>
      <p:pic>
        <p:nvPicPr>
          <p:cNvPr id="3074" name="Picture 2" descr="X:\Department\SSR - Videos and Photos\Photography\Journey 2050\Canada\Flood irrigation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647032"/>
            <a:ext cx="5512231" cy="3686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BF407C36D0C747973641F1ED99020A" ma:contentTypeVersion="10" ma:contentTypeDescription="Create a new document." ma:contentTypeScope="" ma:versionID="8a934f68d6d9f0beab7319dbb03ea788">
  <xsd:schema xmlns:xsd="http://www.w3.org/2001/XMLSchema" xmlns:xs="http://www.w3.org/2001/XMLSchema" xmlns:p="http://schemas.microsoft.com/office/2006/metadata/properties" xmlns:ns2="6861547e-79da-42ae-b851-7dd4c5e66291" xmlns:ns3="00271793-67dd-4f20-b5de-860dd777cb9a" targetNamespace="http://schemas.microsoft.com/office/2006/metadata/properties" ma:root="true" ma:fieldsID="b2b4a8e85fea41adeed58fb4db30840a" ns2:_="" ns3:_="">
    <xsd:import namespace="6861547e-79da-42ae-b851-7dd4c5e66291"/>
    <xsd:import namespace="00271793-67dd-4f20-b5de-860dd777cb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61547e-79da-42ae-b851-7dd4c5e662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271793-67dd-4f20-b5de-860dd777cb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1FA6A0-EA59-4837-A524-4B86D4CDC699}"/>
</file>

<file path=customXml/itemProps2.xml><?xml version="1.0" encoding="utf-8"?>
<ds:datastoreItem xmlns:ds="http://schemas.openxmlformats.org/officeDocument/2006/customXml" ds:itemID="{15F1C359-1B0B-4AF4-BBB6-BCE4DADF22E3}">
  <ds:schemaRefs>
    <ds:schemaRef ds:uri="a1ca5bd3-dc57-4382-99ab-538758ec9f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A72B7C-5DA6-4294-B640-ECE29A6CE6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World of water</vt:lpstr>
      <vt:lpstr>World of water</vt:lpstr>
      <vt:lpstr>How is water used in agriculture?</vt:lpstr>
      <vt:lpstr>How is Water Used in Agriculture?</vt:lpstr>
      <vt:lpstr>What is irrigation?</vt:lpstr>
      <vt:lpstr>Drip irrigation</vt:lpstr>
      <vt:lpstr>Center-pivot Irrigation</vt:lpstr>
      <vt:lpstr>Flood (furrow) Irrigation</vt:lpstr>
      <vt:lpstr>How is Water Used in Agriculture?</vt:lpstr>
      <vt:lpstr>What Best Practices can be implemented to use water most efficiently in agriculture?</vt:lpstr>
      <vt:lpstr>Conservation tillage</vt:lpstr>
      <vt:lpstr>Riparian areas</vt:lpstr>
      <vt:lpstr>goal</vt:lpstr>
      <vt:lpstr>What Best Practices help conserve water?</vt:lpstr>
      <vt:lpstr>Sustainability Farming Game Level 3 water</vt:lpstr>
      <vt:lpstr>Follow-Up Discussion</vt:lpstr>
      <vt:lpstr>Follow-Up Discussion</vt:lpstr>
      <vt:lpstr>Wrap-Up</vt:lpstr>
      <vt:lpstr>PowerPoint Presentation</vt:lpstr>
      <vt:lpstr>Enriching activities</vt:lpstr>
      <vt:lpstr>Enriching activities</vt:lpstr>
      <vt:lpstr>Enriching activities</vt:lpstr>
      <vt:lpstr>Enriching activities</vt:lpstr>
      <vt:lpstr>Brought to you in collaboration</vt:lpstr>
    </vt:vector>
  </TitlesOfParts>
  <Company>Agrium,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Metheral, Lindsey</dc:creator>
  <cp:revision>1</cp:revision>
  <cp:lastPrinted>2015-05-04T14:32:06Z</cp:lastPrinted>
  <dcterms:created xsi:type="dcterms:W3CDTF">2015-04-24T15:50:46Z</dcterms:created>
  <dcterms:modified xsi:type="dcterms:W3CDTF">2019-07-30T17:38:05Z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0x01010013BF407C36D0C747973641F1ED99020A</vt:lpwstr>
  </property>
</Properties>
</file>