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handoutMasterIdLst>
    <p:handoutMasterId r:id="rId19"/>
  </p:handoutMasterIdLst>
  <p:sldIdLst>
    <p:sldId id="335" r:id="rId5"/>
    <p:sldId id="309" r:id="rId6"/>
    <p:sldId id="308" r:id="rId7"/>
    <p:sldId id="317" r:id="rId8"/>
    <p:sldId id="341" r:id="rId9"/>
    <p:sldId id="320" r:id="rId10"/>
    <p:sldId id="322" r:id="rId11"/>
    <p:sldId id="342" r:id="rId12"/>
    <p:sldId id="343" r:id="rId13"/>
    <p:sldId id="344" r:id="rId14"/>
    <p:sldId id="340" r:id="rId15"/>
    <p:sldId id="339" r:id="rId16"/>
    <p:sldId id="345" r:id="rId17"/>
  </p:sldIdLst>
  <p:sldSz cx="9144000" cy="6858000" type="screen4x3"/>
  <p:notesSz cx="6858000" cy="16097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D8C44D4-7CA7-4DFA-9C87-642E839ED539}">
          <p14:sldIdLst>
            <p14:sldId id="335"/>
            <p14:sldId id="309"/>
            <p14:sldId id="308"/>
            <p14:sldId id="317"/>
            <p14:sldId id="341"/>
            <p14:sldId id="320"/>
            <p14:sldId id="322"/>
            <p14:sldId id="342"/>
            <p14:sldId id="343"/>
            <p14:sldId id="344"/>
            <p14:sldId id="340"/>
            <p14:sldId id="339"/>
            <p14:sldId id="34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5940D2-923D-45FD-BFC8-9015865979C3}" v="1" dt="2019-07-30T18:35:02.8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6"/>
    <p:restoredTop sz="82951" autoAdjust="0"/>
  </p:normalViewPr>
  <p:slideViewPr>
    <p:cSldViewPr>
      <p:cViewPr varScale="1">
        <p:scale>
          <a:sx n="84" d="100"/>
          <a:sy n="84" d="100"/>
        </p:scale>
        <p:origin x="1436" y="40"/>
      </p:cViewPr>
      <p:guideLst>
        <p:guide orient="horz" pos="2160"/>
        <p:guide pos="2880"/>
      </p:guideLst>
    </p:cSldViewPr>
  </p:slideViewPr>
  <p:notesTextViewPr>
    <p:cViewPr>
      <p:scale>
        <a:sx n="3" d="2"/>
        <a:sy n="3" d="2"/>
      </p:scale>
      <p:origin x="0" y="0"/>
    </p:cViewPr>
  </p:notesTextViewPr>
  <p:sorterViewPr>
    <p:cViewPr>
      <p:scale>
        <a:sx n="100" d="100"/>
        <a:sy n="100" d="100"/>
      </p:scale>
      <p:origin x="0" y="4308"/>
    </p:cViewPr>
  </p:sorterViewPr>
  <p:notesViewPr>
    <p:cSldViewPr>
      <p:cViewPr varScale="1">
        <p:scale>
          <a:sx n="53" d="100"/>
          <a:sy n="53" d="100"/>
        </p:scale>
        <p:origin x="-2826"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ssa Matuszak" userId="S::programs_naitco.org#ext#@ui.onmicrosoft.com::82dc296d-a570-4d4c-9762-127f2bfc6475" providerId="AD" clId="Web-{2B546F93-7E11-D8C2-BC3E-368B5ACDFB51}"/>
    <pc:docChg chg="modSld">
      <pc:chgData name="Tessa Matuszak" userId="S::programs_naitco.org#ext#@ui.onmicrosoft.com::82dc296d-a570-4d4c-9762-127f2bfc6475" providerId="AD" clId="Web-{2B546F93-7E11-D8C2-BC3E-368B5ACDFB51}" dt="2019-07-19T14:35:30.238" v="53"/>
      <pc:docMkLst>
        <pc:docMk/>
      </pc:docMkLst>
      <pc:sldChg chg="addSp delSp modSp modNotes">
        <pc:chgData name="Tessa Matuszak" userId="S::programs_naitco.org#ext#@ui.onmicrosoft.com::82dc296d-a570-4d4c-9762-127f2bfc6475" providerId="AD" clId="Web-{2B546F93-7E11-D8C2-BC3E-368B5ACDFB51}" dt="2019-07-19T14:35:30.238" v="53"/>
        <pc:sldMkLst>
          <pc:docMk/>
          <pc:sldMk cId="235340523" sldId="317"/>
        </pc:sldMkLst>
        <pc:spChg chg="del">
          <ac:chgData name="Tessa Matuszak" userId="S::programs_naitco.org#ext#@ui.onmicrosoft.com::82dc296d-a570-4d4c-9762-127f2bfc6475" providerId="AD" clId="Web-{2B546F93-7E11-D8C2-BC3E-368B5ACDFB51}" dt="2019-07-19T14:34:15.798" v="7"/>
          <ac:spMkLst>
            <pc:docMk/>
            <pc:sldMk cId="235340523" sldId="317"/>
            <ac:spMk id="6" creationId="{00000000-0000-0000-0000-000000000000}"/>
          </ac:spMkLst>
        </pc:spChg>
        <pc:spChg chg="del">
          <ac:chgData name="Tessa Matuszak" userId="S::programs_naitco.org#ext#@ui.onmicrosoft.com::82dc296d-a570-4d4c-9762-127f2bfc6475" providerId="AD" clId="Web-{2B546F93-7E11-D8C2-BC3E-368B5ACDFB51}" dt="2019-07-19T14:34:13.595" v="6"/>
          <ac:spMkLst>
            <pc:docMk/>
            <pc:sldMk cId="235340523" sldId="317"/>
            <ac:spMk id="11" creationId="{00000000-0000-0000-0000-000000000000}"/>
          </ac:spMkLst>
        </pc:spChg>
        <pc:spChg chg="del">
          <ac:chgData name="Tessa Matuszak" userId="S::programs_naitco.org#ext#@ui.onmicrosoft.com::82dc296d-a570-4d4c-9762-127f2bfc6475" providerId="AD" clId="Web-{2B546F93-7E11-D8C2-BC3E-368B5ACDFB51}" dt="2019-07-19T14:34:13.595" v="5"/>
          <ac:spMkLst>
            <pc:docMk/>
            <pc:sldMk cId="235340523" sldId="317"/>
            <ac:spMk id="13" creationId="{00000000-0000-0000-0000-000000000000}"/>
          </ac:spMkLst>
        </pc:spChg>
        <pc:spChg chg="del">
          <ac:chgData name="Tessa Matuszak" userId="S::programs_naitco.org#ext#@ui.onmicrosoft.com::82dc296d-a570-4d4c-9762-127f2bfc6475" providerId="AD" clId="Web-{2B546F93-7E11-D8C2-BC3E-368B5ACDFB51}" dt="2019-07-19T14:34:13.595" v="4"/>
          <ac:spMkLst>
            <pc:docMk/>
            <pc:sldMk cId="235340523" sldId="317"/>
            <ac:spMk id="14" creationId="{00000000-0000-0000-0000-000000000000}"/>
          </ac:spMkLst>
        </pc:spChg>
        <pc:spChg chg="del">
          <ac:chgData name="Tessa Matuszak" userId="S::programs_naitco.org#ext#@ui.onmicrosoft.com::82dc296d-a570-4d4c-9762-127f2bfc6475" providerId="AD" clId="Web-{2B546F93-7E11-D8C2-BC3E-368B5ACDFB51}" dt="2019-07-19T14:34:13.595" v="3"/>
          <ac:spMkLst>
            <pc:docMk/>
            <pc:sldMk cId="235340523" sldId="317"/>
            <ac:spMk id="15" creationId="{00000000-0000-0000-0000-000000000000}"/>
          </ac:spMkLst>
        </pc:spChg>
        <pc:spChg chg="del">
          <ac:chgData name="Tessa Matuszak" userId="S::programs_naitco.org#ext#@ui.onmicrosoft.com::82dc296d-a570-4d4c-9762-127f2bfc6475" providerId="AD" clId="Web-{2B546F93-7E11-D8C2-BC3E-368B5ACDFB51}" dt="2019-07-19T14:34:13.595" v="2"/>
          <ac:spMkLst>
            <pc:docMk/>
            <pc:sldMk cId="235340523" sldId="317"/>
            <ac:spMk id="16" creationId="{00000000-0000-0000-0000-000000000000}"/>
          </ac:spMkLst>
        </pc:spChg>
        <pc:spChg chg="mod">
          <ac:chgData name="Tessa Matuszak" userId="S::programs_naitco.org#ext#@ui.onmicrosoft.com::82dc296d-a570-4d4c-9762-127f2bfc6475" providerId="AD" clId="Web-{2B546F93-7E11-D8C2-BC3E-368B5ACDFB51}" dt="2019-07-19T14:35:12.800" v="17" actId="1076"/>
          <ac:spMkLst>
            <pc:docMk/>
            <pc:sldMk cId="235340523" sldId="317"/>
            <ac:spMk id="19" creationId="{05E72815-7F20-40F7-9519-01D09855587E}"/>
          </ac:spMkLst>
        </pc:spChg>
        <pc:spChg chg="del">
          <ac:chgData name="Tessa Matuszak" userId="S::programs_naitco.org#ext#@ui.onmicrosoft.com::82dc296d-a570-4d4c-9762-127f2bfc6475" providerId="AD" clId="Web-{2B546F93-7E11-D8C2-BC3E-368B5ACDFB51}" dt="2019-07-19T14:34:13.595" v="1"/>
          <ac:spMkLst>
            <pc:docMk/>
            <pc:sldMk cId="235340523" sldId="317"/>
            <ac:spMk id="20" creationId="{BD37ABE5-A438-40DC-843C-8BB0A146F81A}"/>
          </ac:spMkLst>
        </pc:spChg>
        <pc:picChg chg="add mod modCrop">
          <ac:chgData name="Tessa Matuszak" userId="S::programs_naitco.org#ext#@ui.onmicrosoft.com::82dc296d-a570-4d4c-9762-127f2bfc6475" providerId="AD" clId="Web-{2B546F93-7E11-D8C2-BC3E-368B5ACDFB51}" dt="2019-07-19T14:35:09.769" v="16" actId="1076"/>
          <ac:picMkLst>
            <pc:docMk/>
            <pc:sldMk cId="235340523" sldId="317"/>
            <ac:picMk id="2" creationId="{93DFE4D4-CFAC-4DD3-9183-7FF12CC1ACA2}"/>
          </ac:picMkLst>
        </pc:picChg>
        <pc:picChg chg="del">
          <ac:chgData name="Tessa Matuszak" userId="S::programs_naitco.org#ext#@ui.onmicrosoft.com::82dc296d-a570-4d4c-9762-127f2bfc6475" providerId="AD" clId="Web-{2B546F93-7E11-D8C2-BC3E-368B5ACDFB51}" dt="2019-07-19T14:34:09.782" v="0"/>
          <ac:picMkLst>
            <pc:docMk/>
            <pc:sldMk cId="235340523" sldId="317"/>
            <ac:picMk id="12" creationId="{63AFFB40-B31D-4669-A548-395C1103F826}"/>
          </ac:picMkLst>
        </pc:picChg>
      </pc:sldChg>
    </pc:docChg>
  </pc:docChgLst>
  <pc:docChgLst>
    <pc:chgData name="Tessa Matuszak" userId="S::programs_naitco.org#ext#@ui.onmicrosoft.com::82dc296d-a570-4d4c-9762-127f2bfc6475" providerId="AD" clId="Web-{2D8E9360-F3BE-E284-2CDA-99ED3038455D}"/>
    <pc:docChg chg="modSld">
      <pc:chgData name="Tessa Matuszak" userId="S::programs_naitco.org#ext#@ui.onmicrosoft.com::82dc296d-a570-4d4c-9762-127f2bfc6475" providerId="AD" clId="Web-{2D8E9360-F3BE-E284-2CDA-99ED3038455D}" dt="2019-06-13T16:04:10.787" v="0"/>
      <pc:docMkLst>
        <pc:docMk/>
      </pc:docMkLst>
      <pc:sldChg chg="modNotes">
        <pc:chgData name="Tessa Matuszak" userId="S::programs_naitco.org#ext#@ui.onmicrosoft.com::82dc296d-a570-4d4c-9762-127f2bfc6475" providerId="AD" clId="Web-{2D8E9360-F3BE-E284-2CDA-99ED3038455D}" dt="2019-06-13T16:04:10.787" v="0"/>
        <pc:sldMkLst>
          <pc:docMk/>
          <pc:sldMk cId="164226203" sldId="308"/>
        </pc:sldMkLst>
      </pc:sldChg>
    </pc:docChg>
  </pc:docChgLst>
  <pc:docChgLst>
    <pc:chgData name="Tessa Matuszak" userId="S::programs_naitco.org#ext#@ui.onmicrosoft.com::82dc296d-a570-4d4c-9762-127f2bfc6475" providerId="AD" clId="Web-{EAA859FD-5643-ECD7-73EC-A00CD7F11F1C}"/>
    <pc:docChg chg="modSld">
      <pc:chgData name="Tessa Matuszak" userId="S::programs_naitco.org#ext#@ui.onmicrosoft.com::82dc296d-a570-4d4c-9762-127f2bfc6475" providerId="AD" clId="Web-{EAA859FD-5643-ECD7-73EC-A00CD7F11F1C}" dt="2019-07-28T17:14:51.780" v="1" actId="20577"/>
      <pc:docMkLst>
        <pc:docMk/>
      </pc:docMkLst>
      <pc:sldChg chg="modSp">
        <pc:chgData name="Tessa Matuszak" userId="S::programs_naitco.org#ext#@ui.onmicrosoft.com::82dc296d-a570-4d4c-9762-127f2bfc6475" providerId="AD" clId="Web-{EAA859FD-5643-ECD7-73EC-A00CD7F11F1C}" dt="2019-07-28T17:14:51.780" v="1" actId="20577"/>
        <pc:sldMkLst>
          <pc:docMk/>
          <pc:sldMk cId="4165735376" sldId="339"/>
        </pc:sldMkLst>
        <pc:spChg chg="mod">
          <ac:chgData name="Tessa Matuszak" userId="S::programs_naitco.org#ext#@ui.onmicrosoft.com::82dc296d-a570-4d4c-9762-127f2bfc6475" providerId="AD" clId="Web-{EAA859FD-5643-ECD7-73EC-A00CD7F11F1C}" dt="2019-07-28T17:14:51.780" v="1" actId="20577"/>
          <ac:spMkLst>
            <pc:docMk/>
            <pc:sldMk cId="4165735376" sldId="339"/>
            <ac:spMk id="4" creationId="{00000000-0000-0000-0000-000000000000}"/>
          </ac:spMkLst>
        </pc:spChg>
      </pc:sldChg>
    </pc:docChg>
  </pc:docChgLst>
  <pc:docChgLst>
    <pc:chgData name="Tessa Matuszak" userId="4a077a76-6980-4fe5-bff8-746cc8e512dd" providerId="ADAL" clId="{DC5940D2-923D-45FD-BFC8-9015865979C3}"/>
    <pc:docChg chg="modSld">
      <pc:chgData name="Tessa Matuszak" userId="4a077a76-6980-4fe5-bff8-746cc8e512dd" providerId="ADAL" clId="{DC5940D2-923D-45FD-BFC8-9015865979C3}" dt="2019-07-30T18:35:24.115" v="4" actId="255"/>
      <pc:docMkLst>
        <pc:docMk/>
      </pc:docMkLst>
      <pc:sldChg chg="modSp">
        <pc:chgData name="Tessa Matuszak" userId="4a077a76-6980-4fe5-bff8-746cc8e512dd" providerId="ADAL" clId="{DC5940D2-923D-45FD-BFC8-9015865979C3}" dt="2019-07-30T18:35:24.115" v="4" actId="255"/>
        <pc:sldMkLst>
          <pc:docMk/>
          <pc:sldMk cId="4165735376" sldId="339"/>
        </pc:sldMkLst>
        <pc:spChg chg="mod">
          <ac:chgData name="Tessa Matuszak" userId="4a077a76-6980-4fe5-bff8-746cc8e512dd" providerId="ADAL" clId="{DC5940D2-923D-45FD-BFC8-9015865979C3}" dt="2019-07-30T18:35:24.115" v="4" actId="255"/>
          <ac:spMkLst>
            <pc:docMk/>
            <pc:sldMk cId="4165735376" sldId="339"/>
            <ac:spMk id="4"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4946236559139802E-2"/>
          <c:y val="4.08163265306122E-2"/>
          <c:w val="0.93279569892473102"/>
          <c:h val="0.91496598639455795"/>
        </c:manualLayout>
      </c:layout>
      <c:pie3DChart>
        <c:varyColors val="1"/>
        <c:ser>
          <c:idx val="0"/>
          <c:order val="0"/>
          <c:tx>
            <c:strRef>
              <c:f>Sheet1!$B$1</c:f>
              <c:strCache>
                <c:ptCount val="1"/>
                <c:pt idx="0">
                  <c:v>Sales</c:v>
                </c:pt>
              </c:strCache>
            </c:strRef>
          </c:tx>
          <c:explosion val="16"/>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54BB-4A04-A777-558B51B95444}"/>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54BB-4A04-A777-558B51B95444}"/>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54BB-4A04-A777-558B51B95444}"/>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54BB-4A04-A777-558B51B95444}"/>
              </c:ext>
            </c:extLst>
          </c:dPt>
          <c:cat>
            <c:strRef>
              <c:f>Sheet1!$A$2:$A$5</c:f>
              <c:strCache>
                <c:ptCount val="3"/>
                <c:pt idx="0">
                  <c:v>Jobs related to agriculture</c:v>
                </c:pt>
                <c:pt idx="1">
                  <c:v>Non-agricultural jobs</c:v>
                </c:pt>
                <c:pt idx="2">
                  <c:v>Farmers and Ranchers</c:v>
                </c:pt>
              </c:strCache>
            </c:strRef>
          </c:cat>
          <c:val>
            <c:numRef>
              <c:f>Sheet1!$B$2:$B$5</c:f>
              <c:numCache>
                <c:formatCode>General</c:formatCode>
                <c:ptCount val="4"/>
                <c:pt idx="0">
                  <c:v>9.3000000000000007</c:v>
                </c:pt>
                <c:pt idx="1">
                  <c:v>90.7</c:v>
                </c:pt>
                <c:pt idx="2">
                  <c:v>2</c:v>
                </c:pt>
              </c:numCache>
            </c:numRef>
          </c:val>
          <c:extLst>
            <c:ext xmlns:c16="http://schemas.microsoft.com/office/drawing/2014/chart" uri="{C3380CC4-5D6E-409C-BE32-E72D297353CC}">
              <c16:uniqueId val="{00000008-54BB-4A04-A777-558B51B95444}"/>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sz="quarter" idx="1"/>
          </p:nvPr>
        </p:nvSpPr>
        <p:spPr>
          <a:xfrm>
            <a:off x="4142962" y="0"/>
            <a:ext cx="3170583" cy="480388"/>
          </a:xfrm>
          <a:prstGeom prst="rect">
            <a:avLst/>
          </a:prstGeom>
        </p:spPr>
        <p:txBody>
          <a:bodyPr vert="horz" lIns="94851" tIns="47425" rIns="94851" bIns="47425" rtlCol="0"/>
          <a:lstStyle>
            <a:lvl1pPr algn="r">
              <a:defRPr sz="1200"/>
            </a:lvl1pPr>
          </a:lstStyle>
          <a:p>
            <a:fld id="{EA767BC8-E1F0-4EEB-BD3C-1AA5201B6D9B}" type="datetimeFigureOut">
              <a:rPr lang="en-US" smtClean="0"/>
              <a:t>7/30/2019</a:t>
            </a:fld>
            <a:endParaRPr lang="en-US"/>
          </a:p>
        </p:txBody>
      </p:sp>
      <p:sp>
        <p:nvSpPr>
          <p:cNvPr id="4" name="Footer Placeholder 3"/>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a:defRPr sz="1200"/>
            </a:lvl1pPr>
          </a:lstStyle>
          <a:p>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a:defRPr sz="1200"/>
            </a:lvl1pPr>
          </a:lstStyle>
          <a:p>
            <a:fld id="{C47FE894-062E-4AF6-BA0B-536A9B2F7558}" type="slidenum">
              <a:rPr lang="en-US" smtClean="0"/>
              <a:t>‹#›</a:t>
            </a:fld>
            <a:endParaRPr lang="en-US"/>
          </a:p>
        </p:txBody>
      </p:sp>
    </p:spTree>
    <p:extLst>
      <p:ext uri="{BB962C8B-B14F-4D97-AF65-F5344CB8AC3E}">
        <p14:creationId xmlns:p14="http://schemas.microsoft.com/office/powerpoint/2010/main" val="2260251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11A569AE-D65C-40AE-A70D-A7C8348D7386}" type="datetimeFigureOut">
              <a:rPr lang="en-US" smtClean="0"/>
              <a:t>7/30/2019</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295A59FA-31FD-415D-91B3-8D46453FB69B}" type="slidenum">
              <a:rPr lang="en-US" smtClean="0"/>
              <a:t>‹#›</a:t>
            </a:fld>
            <a:endParaRPr lang="en-US"/>
          </a:p>
        </p:txBody>
      </p:sp>
    </p:spTree>
    <p:extLst>
      <p:ext uri="{BB962C8B-B14F-4D97-AF65-F5344CB8AC3E}">
        <p14:creationId xmlns:p14="http://schemas.microsoft.com/office/powerpoint/2010/main" val="4079449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agclassroom.org/teacher/matrix/resources.cfm?rid=94&amp;search_term_cr_cr_cr_cr_cr_cr_cr=career"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agexplorer.com/"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rXmyFcqhd2c"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400550"/>
            <a:ext cx="5852160" cy="4320540"/>
          </a:xfrm>
        </p:spPr>
        <p:txBody>
          <a:bodyPr/>
          <a:lstStyle/>
          <a:p>
            <a:r>
              <a:rPr lang="en-US" sz="1200" b="1" kern="1200" dirty="0">
                <a:solidFill>
                  <a:schemeClr val="tx1"/>
                </a:solidFill>
                <a:effectLst/>
                <a:latin typeface="+mn-lt"/>
                <a:ea typeface="+mn-ea"/>
                <a:cs typeface="+mn-cs"/>
              </a:rPr>
              <a:t>Time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30 minutes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Activity Expectations</a:t>
            </a:r>
            <a:endParaRPr lang="en-US" sz="120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Students will:</a:t>
            </a:r>
            <a:endParaRPr lang="en-US" sz="1200" b="1"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Explore careers related to agriculture;</a:t>
            </a:r>
          </a:p>
          <a:p>
            <a:pPr lvl="0"/>
            <a:r>
              <a:rPr lang="en-US" sz="1200" kern="1200" dirty="0">
                <a:solidFill>
                  <a:schemeClr val="tx1"/>
                </a:solidFill>
                <a:effectLst/>
                <a:latin typeface="+mn-lt"/>
                <a:ea typeface="+mn-ea"/>
                <a:cs typeface="+mn-cs"/>
              </a:rPr>
              <a:t>Identify personal interests within agriculture or a related field; and</a:t>
            </a:r>
          </a:p>
          <a:p>
            <a:pPr lvl="0"/>
            <a:r>
              <a:rPr lang="en-US" sz="1200" kern="1200" dirty="0">
                <a:solidFill>
                  <a:schemeClr val="tx1"/>
                </a:solidFill>
                <a:effectLst/>
                <a:latin typeface="+mn-lt"/>
                <a:ea typeface="+mn-ea"/>
                <a:cs typeface="+mn-cs"/>
              </a:rPr>
              <a:t>Discuss how agricultural professionals can impact world food sustainability.</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Career</a:t>
            </a:r>
            <a:r>
              <a:rPr lang="en-US" sz="1200" kern="1200" dirty="0">
                <a:solidFill>
                  <a:schemeClr val="tx1"/>
                </a:solidFill>
                <a:effectLst/>
                <a:latin typeface="+mn-lt"/>
                <a:ea typeface="+mn-ea"/>
                <a:cs typeface="+mn-cs"/>
              </a:rPr>
              <a:t> PowerPoint</a:t>
            </a:r>
          </a:p>
          <a:p>
            <a:pPr lvl="0"/>
            <a:r>
              <a:rPr lang="en-US" sz="1200" kern="1200" dirty="0">
                <a:solidFill>
                  <a:schemeClr val="tx1"/>
                </a:solidFill>
                <a:effectLst/>
                <a:latin typeface="+mn-lt"/>
                <a:ea typeface="+mn-ea"/>
                <a:cs typeface="+mn-cs"/>
              </a:rPr>
              <a:t>Large piece of poster paper, 1 per group</a:t>
            </a:r>
          </a:p>
          <a:p>
            <a:pPr lvl="0"/>
            <a:r>
              <a:rPr lang="en-US" sz="1200" kern="1200" dirty="0">
                <a:solidFill>
                  <a:schemeClr val="tx1"/>
                </a:solidFill>
                <a:effectLst/>
                <a:latin typeface="+mn-lt"/>
                <a:ea typeface="+mn-ea"/>
                <a:cs typeface="+mn-cs"/>
              </a:rPr>
              <a:t>Markers, 1–2 per group</a:t>
            </a:r>
          </a:p>
          <a:p>
            <a:pPr lvl="0"/>
            <a:r>
              <a:rPr lang="en-US" sz="1200" i="1" kern="1200" dirty="0">
                <a:solidFill>
                  <a:schemeClr val="tx1"/>
                </a:solidFill>
                <a:effectLst/>
                <a:latin typeface="+mn-lt"/>
                <a:ea typeface="+mn-ea"/>
                <a:cs typeface="+mn-cs"/>
              </a:rPr>
              <a:t>Career Game</a:t>
            </a:r>
            <a:r>
              <a:rPr lang="en-US" sz="1200" kern="1200" dirty="0">
                <a:solidFill>
                  <a:schemeClr val="tx1"/>
                </a:solidFill>
                <a:effectLst/>
                <a:latin typeface="+mn-lt"/>
                <a:ea typeface="+mn-ea"/>
                <a:cs typeface="+mn-cs"/>
              </a:rPr>
              <a:t> Level 6</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Terms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Career, Agronomist, Information Technology, Welder, Equipment Sales Manager, Environmental Consultant, Veterinarian, Nurse, Agriculture Teacher, Human Resource Specialist, Agricultural Engineer, Bank Loans Officer, Farmer, Photographer, Chef, Geospatial Data Specialist, Graphic Artist, Dietician</a:t>
            </a:r>
          </a:p>
        </p:txBody>
      </p:sp>
      <p:sp>
        <p:nvSpPr>
          <p:cNvPr id="4" name="Slide Number Placeholder 3"/>
          <p:cNvSpPr>
            <a:spLocks noGrp="1"/>
          </p:cNvSpPr>
          <p:nvPr>
            <p:ph type="sldNum" sz="quarter" idx="10"/>
          </p:nvPr>
        </p:nvSpPr>
        <p:spPr/>
        <p:txBody>
          <a:bodyPr/>
          <a:lstStyle/>
          <a:p>
            <a:fld id="{295A59FA-31FD-415D-91B3-8D46453FB69B}" type="slidenum">
              <a:rPr lang="en-US" smtClean="0"/>
              <a:t>1</a:t>
            </a:fld>
            <a:endParaRPr lang="en-US"/>
          </a:p>
        </p:txBody>
      </p:sp>
    </p:spTree>
    <p:extLst>
      <p:ext uri="{BB962C8B-B14F-4D97-AF65-F5344CB8AC3E}">
        <p14:creationId xmlns:p14="http://schemas.microsoft.com/office/powerpoint/2010/main" val="934563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sng" kern="1200" dirty="0">
                <a:solidFill>
                  <a:schemeClr val="tx1"/>
                </a:solidFill>
                <a:effectLst/>
                <a:latin typeface="+mn-lt"/>
                <a:ea typeface="+mn-ea"/>
                <a:cs typeface="+mn-cs"/>
                <a:hlinkClick r:id="rId3"/>
              </a:rPr>
              <a:t>National FFA Ag Explorer</a:t>
            </a:r>
            <a:r>
              <a:rPr lang="en-US" sz="1200" u="sng"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4"/>
              </a:rPr>
              <a:t>https://www.agexplorer.com/</a:t>
            </a:r>
            <a:r>
              <a:rPr lang="en-US" sz="1200" u="sng"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website shows a variety of careers and breaks down the salary, education and job descriptions and much more.</a:t>
            </a:r>
          </a:p>
        </p:txBody>
      </p:sp>
      <p:sp>
        <p:nvSpPr>
          <p:cNvPr id="4" name="Slide Number Placeholder 3"/>
          <p:cNvSpPr>
            <a:spLocks noGrp="1"/>
          </p:cNvSpPr>
          <p:nvPr>
            <p:ph type="sldNum" sz="quarter" idx="10"/>
          </p:nvPr>
        </p:nvSpPr>
        <p:spPr/>
        <p:txBody>
          <a:bodyPr/>
          <a:lstStyle/>
          <a:p>
            <a:fld id="{295A59FA-31FD-415D-91B3-8D46453FB69B}" type="slidenum">
              <a:rPr lang="en-US" smtClean="0"/>
              <a:t>10</a:t>
            </a:fld>
            <a:endParaRPr lang="en-US"/>
          </a:p>
        </p:txBody>
      </p:sp>
    </p:spTree>
    <p:extLst>
      <p:ext uri="{BB962C8B-B14F-4D97-AF65-F5344CB8AC3E}">
        <p14:creationId xmlns:p14="http://schemas.microsoft.com/office/powerpoint/2010/main" val="2833650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baseline="0" dirty="0"/>
          </a:p>
        </p:txBody>
      </p:sp>
      <p:sp>
        <p:nvSpPr>
          <p:cNvPr id="4" name="Slide Number Placeholder 3"/>
          <p:cNvSpPr>
            <a:spLocks noGrp="1"/>
          </p:cNvSpPr>
          <p:nvPr>
            <p:ph type="sldNum" sz="quarter" idx="10"/>
          </p:nvPr>
        </p:nvSpPr>
        <p:spPr/>
        <p:txBody>
          <a:bodyPr/>
          <a:lstStyle/>
          <a:p>
            <a:fld id="{295A59FA-31FD-415D-91B3-8D46453FB69B}" type="slidenum">
              <a:rPr lang="en-US" smtClean="0"/>
              <a:t>11</a:t>
            </a:fld>
            <a:endParaRPr lang="en-US"/>
          </a:p>
        </p:txBody>
      </p:sp>
    </p:spTree>
    <p:extLst>
      <p:ext uri="{BB962C8B-B14F-4D97-AF65-F5344CB8AC3E}">
        <p14:creationId xmlns:p14="http://schemas.microsoft.com/office/powerpoint/2010/main" val="1713029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0" u="none" baseline="0" dirty="0"/>
          </a:p>
        </p:txBody>
      </p:sp>
      <p:sp>
        <p:nvSpPr>
          <p:cNvPr id="4" name="Slide Number Placeholder 3"/>
          <p:cNvSpPr>
            <a:spLocks noGrp="1"/>
          </p:cNvSpPr>
          <p:nvPr>
            <p:ph type="sldNum" sz="quarter" idx="10"/>
          </p:nvPr>
        </p:nvSpPr>
        <p:spPr/>
        <p:txBody>
          <a:bodyPr/>
          <a:lstStyle/>
          <a:p>
            <a:fld id="{295A59FA-31FD-415D-91B3-8D46453FB69B}" type="slidenum">
              <a:rPr lang="en-US" smtClean="0"/>
              <a:t>12</a:t>
            </a:fld>
            <a:endParaRPr lang="en-US"/>
          </a:p>
        </p:txBody>
      </p:sp>
    </p:spTree>
    <p:extLst>
      <p:ext uri="{BB962C8B-B14F-4D97-AF65-F5344CB8AC3E}">
        <p14:creationId xmlns:p14="http://schemas.microsoft.com/office/powerpoint/2010/main" val="4142461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32">
              <a:defRPr/>
            </a:pPr>
            <a:r>
              <a:rPr lang="en-US" dirty="0"/>
              <a:t>Brought to you by community partners around the world.</a:t>
            </a:r>
          </a:p>
        </p:txBody>
      </p:sp>
      <p:sp>
        <p:nvSpPr>
          <p:cNvPr id="4" name="Slide Number Placeholder 3"/>
          <p:cNvSpPr>
            <a:spLocks noGrp="1"/>
          </p:cNvSpPr>
          <p:nvPr>
            <p:ph type="sldNum" sz="quarter" idx="10"/>
          </p:nvPr>
        </p:nvSpPr>
        <p:spPr/>
        <p:txBody>
          <a:bodyPr/>
          <a:lstStyle/>
          <a:p>
            <a:fld id="{295A59FA-31FD-415D-91B3-8D46453FB69B}" type="slidenum">
              <a:rPr lang="en-US" smtClean="0"/>
              <a:t>13</a:t>
            </a:fld>
            <a:endParaRPr lang="en-US"/>
          </a:p>
        </p:txBody>
      </p:sp>
    </p:spTree>
    <p:extLst>
      <p:ext uri="{BB962C8B-B14F-4D97-AF65-F5344CB8AC3E}">
        <p14:creationId xmlns:p14="http://schemas.microsoft.com/office/powerpoint/2010/main" val="1943590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rtl="0">
              <a:buFont typeface="+mj-lt"/>
              <a:buAutoNum type="arabicPeriod"/>
            </a:pPr>
            <a:r>
              <a:rPr lang="en-US" sz="1200" kern="1200" dirty="0">
                <a:solidFill>
                  <a:schemeClr val="tx1"/>
                </a:solidFill>
                <a:effectLst/>
                <a:latin typeface="+mn-lt"/>
                <a:ea typeface="+mn-ea"/>
                <a:cs typeface="+mn-cs"/>
              </a:rPr>
              <a:t>Divide your students into groups of 2-3. Give each group a piece of butcher paper and a marker.</a:t>
            </a:r>
          </a:p>
          <a:p>
            <a:pPr marL="228600" lvl="0" indent="-228600" rtl="0">
              <a:buFont typeface="+mj-lt"/>
              <a:buAutoNum type="arabicPeriod"/>
            </a:pPr>
            <a:r>
              <a:rPr lang="en-US" sz="1200" kern="1200" dirty="0">
                <a:solidFill>
                  <a:schemeClr val="tx1"/>
                </a:solidFill>
                <a:effectLst/>
                <a:latin typeface="+mn-lt"/>
                <a:ea typeface="+mn-ea"/>
                <a:cs typeface="+mn-cs"/>
              </a:rPr>
              <a:t>Assign each group one food item from the grocery list. </a:t>
            </a:r>
          </a:p>
          <a:p>
            <a:pPr marL="228600" lvl="0" indent="-228600" rtl="0">
              <a:buFont typeface="+mj-lt"/>
              <a:buAutoNum type="arabicPeriod"/>
            </a:pPr>
            <a:r>
              <a:rPr lang="en-US" sz="1200" kern="1200" dirty="0">
                <a:solidFill>
                  <a:schemeClr val="tx1"/>
                </a:solidFill>
                <a:effectLst/>
                <a:latin typeface="+mn-lt"/>
                <a:ea typeface="+mn-ea"/>
                <a:cs typeface="+mn-cs"/>
              </a:rPr>
              <a:t>Inform the students that they will have 5 minutes to brainstorm all the careers that played a role in producing their assigned food item. Students should draw a career web on their sheet of butcher paper like the one they just saw on the PowerPoint for cheese.</a:t>
            </a:r>
          </a:p>
          <a:p>
            <a:pPr marL="228600" lvl="0" indent="-228600" rtl="0">
              <a:buFont typeface="+mj-lt"/>
              <a:buAutoNum type="arabicPeriod"/>
            </a:pPr>
            <a:r>
              <a:rPr lang="en-US" sz="1200" kern="1200" dirty="0">
                <a:solidFill>
                  <a:schemeClr val="tx1"/>
                </a:solidFill>
                <a:effectLst/>
                <a:latin typeface="+mn-lt"/>
                <a:ea typeface="+mn-ea"/>
                <a:cs typeface="+mn-cs"/>
              </a:rPr>
              <a:t>Start a 5-minute countdown timer and allow students to go to work.</a:t>
            </a:r>
          </a:p>
          <a:p>
            <a:pPr marL="228600" lvl="0" indent="-228600" rtl="0">
              <a:buFont typeface="+mj-lt"/>
              <a:buAutoNum type="arabicPeriod"/>
            </a:pPr>
            <a:r>
              <a:rPr lang="en-US" sz="1200" kern="1200" dirty="0">
                <a:solidFill>
                  <a:schemeClr val="tx1"/>
                </a:solidFill>
                <a:effectLst/>
                <a:latin typeface="+mn-lt"/>
                <a:ea typeface="+mn-ea"/>
                <a:cs typeface="+mn-cs"/>
              </a:rPr>
              <a:t>After 5 minutes is up, have each group count how many careers they came up with. </a:t>
            </a:r>
          </a:p>
          <a:p>
            <a:pPr marL="228600" lvl="0" indent="-228600" rtl="0">
              <a:buFont typeface="+mj-lt"/>
              <a:buAutoNum type="arabicPeriod"/>
            </a:pPr>
            <a:r>
              <a:rPr lang="en-US" sz="1200" kern="1200" dirty="0">
                <a:solidFill>
                  <a:schemeClr val="tx1"/>
                </a:solidFill>
                <a:effectLst/>
                <a:latin typeface="+mn-lt"/>
                <a:ea typeface="+mn-ea"/>
                <a:cs typeface="+mn-cs"/>
              </a:rPr>
              <a:t>Have each group share their web with the class. (If time is limited, only have the winning group share their web with the class.) Summarize with students that there are many careers that play a hand in providing our food supply. Some careers work directly on the farm, but many other agriculture related jobs do not.</a:t>
            </a:r>
          </a:p>
          <a:p>
            <a:pPr marL="685800" lvl="1" indent="-228600" rtl="0">
              <a:buFont typeface="Arial" charset="0"/>
              <a:buChar char="•"/>
            </a:pPr>
            <a:r>
              <a:rPr lang="en-US" sz="1200" kern="1200" dirty="0">
                <a:solidFill>
                  <a:schemeClr val="tx1"/>
                </a:solidFill>
                <a:effectLst/>
                <a:latin typeface="+mn-lt"/>
                <a:ea typeface="+mn-ea"/>
                <a:cs typeface="+mn-cs"/>
              </a:rPr>
              <a:t>Optional: Provide a treat or prize for the group who came up with the most careers.</a:t>
            </a: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5A59FA-31FD-415D-91B3-8D46453FB69B}" type="slidenum">
              <a:rPr lang="en-US" smtClean="0"/>
              <a:t>2</a:t>
            </a:fld>
            <a:endParaRPr lang="en-US"/>
          </a:p>
        </p:txBody>
      </p:sp>
    </p:spTree>
    <p:extLst>
      <p:ext uri="{BB962C8B-B14F-4D97-AF65-F5344CB8AC3E}">
        <p14:creationId xmlns:p14="http://schemas.microsoft.com/office/powerpoint/2010/main" val="2109086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rtl="0">
              <a:buFont typeface="+mj-lt"/>
              <a:buAutoNum type="arabicPeriod"/>
            </a:pPr>
            <a:r>
              <a:rPr lang="en-US" sz="1200" kern="1200" dirty="0">
                <a:solidFill>
                  <a:schemeClr val="tx1"/>
                </a:solidFill>
                <a:effectLst/>
                <a:latin typeface="+mn-lt"/>
                <a:ea typeface="+mn-ea"/>
                <a:cs typeface="+mn-cs"/>
              </a:rPr>
              <a:t>Ask students the following series of questions.</a:t>
            </a:r>
          </a:p>
          <a:p>
            <a:pPr marL="685800" lvl="1" indent="-228600" rtl="0">
              <a:buFont typeface="Arial" charset="0"/>
              <a:buChar char="•"/>
            </a:pPr>
            <a:r>
              <a:rPr lang="en-US" sz="1200" kern="1200" dirty="0">
                <a:solidFill>
                  <a:schemeClr val="tx1"/>
                </a:solidFill>
                <a:effectLst/>
                <a:latin typeface="+mn-lt"/>
                <a:ea typeface="+mn-ea"/>
                <a:cs typeface="+mn-cs"/>
              </a:rPr>
              <a:t>What is the primary ingredient of cheese? </a:t>
            </a:r>
            <a:r>
              <a:rPr lang="en-US" sz="1200" i="1" kern="1200" dirty="0">
                <a:solidFill>
                  <a:schemeClr val="tx1"/>
                </a:solidFill>
                <a:effectLst/>
                <a:latin typeface="+mn-lt"/>
                <a:ea typeface="+mn-ea"/>
                <a:cs typeface="+mn-cs"/>
              </a:rPr>
              <a:t>(milk)</a:t>
            </a:r>
            <a:endParaRPr lang="en-US" sz="1200" i="0" kern="1200" dirty="0">
              <a:solidFill>
                <a:schemeClr val="tx1"/>
              </a:solidFill>
              <a:effectLst/>
              <a:latin typeface="+mn-lt"/>
              <a:ea typeface="+mn-ea"/>
              <a:cs typeface="+mn-cs"/>
            </a:endParaRPr>
          </a:p>
          <a:p>
            <a:pPr marL="685800" lvl="1" indent="-228600" rtl="0">
              <a:buFont typeface="Arial" charset="0"/>
              <a:buChar char="•"/>
            </a:pPr>
            <a:r>
              <a:rPr lang="en-US" sz="1200" kern="1200" dirty="0">
                <a:solidFill>
                  <a:schemeClr val="tx1"/>
                </a:solidFill>
                <a:effectLst/>
                <a:latin typeface="+mn-lt"/>
                <a:ea typeface="+mn-ea"/>
                <a:cs typeface="+mn-cs"/>
              </a:rPr>
              <a:t>What kind of farm is milk produced on? </a:t>
            </a:r>
            <a:r>
              <a:rPr lang="en-US" sz="1200" i="1" kern="1200" dirty="0">
                <a:solidFill>
                  <a:schemeClr val="tx1"/>
                </a:solidFill>
                <a:effectLst/>
                <a:latin typeface="+mn-lt"/>
                <a:ea typeface="+mn-ea"/>
                <a:cs typeface="+mn-cs"/>
              </a:rPr>
              <a:t>(dairy farm)</a:t>
            </a:r>
            <a:endParaRPr lang="en-US" sz="1200" i="0" kern="1200" dirty="0">
              <a:solidFill>
                <a:schemeClr val="tx1"/>
              </a:solidFill>
              <a:effectLst/>
              <a:latin typeface="+mn-lt"/>
              <a:ea typeface="+mn-ea"/>
              <a:cs typeface="+mn-cs"/>
            </a:endParaRPr>
          </a:p>
          <a:p>
            <a:pPr marL="685800" lvl="1" indent="-228600" rtl="0">
              <a:buFont typeface="Arial" charset="0"/>
              <a:buChar char="•"/>
            </a:pPr>
            <a:r>
              <a:rPr lang="en-US" sz="1200" kern="1200" dirty="0">
                <a:solidFill>
                  <a:schemeClr val="tx1"/>
                </a:solidFill>
                <a:effectLst/>
                <a:latin typeface="+mn-lt"/>
                <a:ea typeface="+mn-ea"/>
                <a:cs typeface="+mn-cs"/>
              </a:rPr>
              <a:t>Beginning on a dairy farm where the milk is produced and ending at your home where cheese is consumed, how many careers played a role in providing cheese for our diet? </a:t>
            </a:r>
            <a:r>
              <a:rPr lang="en-US" sz="1200" i="1" kern="1200" dirty="0">
                <a:solidFill>
                  <a:schemeClr val="tx1"/>
                </a:solidFill>
                <a:effectLst/>
                <a:latin typeface="+mn-lt"/>
                <a:ea typeface="+mn-ea"/>
                <a:cs typeface="+mn-cs"/>
              </a:rPr>
              <a:t>(allow students time to begin thinking about the answer to this question.)</a:t>
            </a:r>
            <a:endParaRPr lang="en-US" sz="1200" i="0" kern="1200" dirty="0">
              <a:solidFill>
                <a:schemeClr val="tx1"/>
              </a:solidFill>
              <a:effectLst/>
              <a:latin typeface="+mn-lt"/>
              <a:ea typeface="+mn-ea"/>
              <a:cs typeface="+mn-cs"/>
            </a:endParaRPr>
          </a:p>
          <a:p>
            <a:pPr marL="228600" lvl="0" indent="-228600" rtl="0">
              <a:buFont typeface="+mj-lt"/>
              <a:buAutoNum type="arabicPeriod"/>
            </a:pPr>
            <a:r>
              <a:rPr lang="en-US" sz="1200" kern="1200" dirty="0">
                <a:solidFill>
                  <a:schemeClr val="tx1"/>
                </a:solidFill>
                <a:effectLst/>
                <a:latin typeface="+mn-lt"/>
                <a:ea typeface="+mn-ea"/>
                <a:cs typeface="+mn-cs"/>
              </a:rPr>
              <a:t>Slide 3: Display the career web. Begin explaining that there is an interconnected web of careers where each career depends upon each other to produce the food we eat. Using the notes below briefly describe how these careers are connected to the dairy farm and are necessary to produce the milk which is used to make cheese. Be sure to also explain that the web could be much larger. This is a small sample.</a:t>
            </a:r>
          </a:p>
          <a:p>
            <a:pPr marL="685800" lvl="1" indent="-228600" rtl="0">
              <a:buFont typeface="Arial" charset="0"/>
              <a:buChar char="•"/>
            </a:pPr>
            <a:endParaRPr lang="en-US" sz="1200" kern="1200" dirty="0">
              <a:solidFill>
                <a:schemeClr val="tx1"/>
              </a:solidFill>
              <a:effectLst/>
              <a:latin typeface="+mn-lt"/>
              <a:ea typeface="+mn-ea"/>
              <a:cs typeface="+mn-cs"/>
            </a:endParaRPr>
          </a:p>
          <a:p>
            <a:pPr marL="1143000" lvl="2" indent="-228600" rtl="0">
              <a:buFont typeface="Arial" charset="0"/>
              <a:buChar char="•"/>
            </a:pPr>
            <a:r>
              <a:rPr lang="en-US" sz="1200" b="1" kern="1200" dirty="0">
                <a:solidFill>
                  <a:schemeClr val="tx1"/>
                </a:solidFill>
                <a:effectLst/>
                <a:latin typeface="+mn-lt"/>
                <a:ea typeface="+mn-ea"/>
                <a:cs typeface="+mn-cs"/>
              </a:rPr>
              <a:t>Dairy Farmers:</a:t>
            </a:r>
            <a:r>
              <a:rPr lang="en-US" sz="1200" kern="1200" dirty="0">
                <a:solidFill>
                  <a:schemeClr val="tx1"/>
                </a:solidFill>
                <a:effectLst/>
                <a:latin typeface="+mn-lt"/>
                <a:ea typeface="+mn-ea"/>
                <a:cs typeface="+mn-cs"/>
              </a:rPr>
              <a:t> Raise and care for cattle on farms where milk is produced.</a:t>
            </a:r>
          </a:p>
          <a:p>
            <a:pPr marL="1143000" lvl="2" indent="-228600" rtl="0">
              <a:buFont typeface="Arial" charset="0"/>
              <a:buChar char="•"/>
            </a:pPr>
            <a:r>
              <a:rPr lang="en-US" sz="1200" b="1" kern="1200" dirty="0">
                <a:solidFill>
                  <a:schemeClr val="tx1"/>
                </a:solidFill>
                <a:effectLst/>
                <a:latin typeface="+mn-lt"/>
                <a:ea typeface="+mn-ea"/>
                <a:cs typeface="+mn-cs"/>
              </a:rPr>
              <a:t>Veterinarians:</a:t>
            </a:r>
            <a:r>
              <a:rPr lang="en-US" sz="1200" kern="1200" dirty="0">
                <a:solidFill>
                  <a:schemeClr val="tx1"/>
                </a:solidFill>
                <a:effectLst/>
                <a:latin typeface="+mn-lt"/>
                <a:ea typeface="+mn-ea"/>
                <a:cs typeface="+mn-cs"/>
              </a:rPr>
              <a:t> Assist farmers in maintaining the health and well-being of animals.</a:t>
            </a:r>
          </a:p>
          <a:p>
            <a:pPr marL="1143000" lvl="2" indent="-228600" rtl="0">
              <a:buFont typeface="Arial" charset="0"/>
              <a:buChar char="•"/>
            </a:pPr>
            <a:r>
              <a:rPr lang="en-US" sz="1200" b="1" kern="1200" dirty="0">
                <a:solidFill>
                  <a:schemeClr val="tx1"/>
                </a:solidFill>
                <a:effectLst/>
                <a:latin typeface="+mn-lt"/>
                <a:ea typeface="+mn-ea"/>
                <a:cs typeface="+mn-cs"/>
              </a:rPr>
              <a:t>Animal Geneticists:</a:t>
            </a:r>
            <a:r>
              <a:rPr lang="en-US" sz="1200" kern="1200" dirty="0">
                <a:solidFill>
                  <a:schemeClr val="tx1"/>
                </a:solidFill>
                <a:effectLst/>
                <a:latin typeface="+mn-lt"/>
                <a:ea typeface="+mn-ea"/>
                <a:cs typeface="+mn-cs"/>
              </a:rPr>
              <a:t> Research how genetic traits impact the health and productivity of animals and help farmers make the best decisions regarding the genetics and breeding of their animals.</a:t>
            </a:r>
          </a:p>
          <a:p>
            <a:pPr marL="1143000" lvl="2" indent="-228600" rtl="0">
              <a:buFont typeface="Arial" charset="0"/>
              <a:buChar char="•"/>
            </a:pPr>
            <a:r>
              <a:rPr lang="en-US" sz="1200" b="1" kern="1200" dirty="0">
                <a:solidFill>
                  <a:schemeClr val="tx1"/>
                </a:solidFill>
                <a:effectLst/>
                <a:latin typeface="+mn-lt"/>
                <a:ea typeface="+mn-ea"/>
                <a:cs typeface="+mn-cs"/>
              </a:rPr>
              <a:t>Animal Nutritionists:</a:t>
            </a:r>
            <a:r>
              <a:rPr lang="en-US" sz="1200" kern="1200" dirty="0">
                <a:solidFill>
                  <a:schemeClr val="tx1"/>
                </a:solidFill>
                <a:effectLst/>
                <a:latin typeface="+mn-lt"/>
                <a:ea typeface="+mn-ea"/>
                <a:cs typeface="+mn-cs"/>
              </a:rPr>
              <a:t> Formulate the diets of animals to meet their nutritional needs. Nutritionists help dairy farmers provide a healthy diet for their cattle at each stage of their life.</a:t>
            </a:r>
          </a:p>
          <a:p>
            <a:pPr marL="1143000" lvl="2" indent="-228600" rtl="0">
              <a:buFont typeface="Arial" charset="0"/>
              <a:buChar char="•"/>
            </a:pPr>
            <a:r>
              <a:rPr lang="en-US" sz="1200" b="1" kern="1200" dirty="0">
                <a:solidFill>
                  <a:schemeClr val="tx1"/>
                </a:solidFill>
                <a:effectLst/>
                <a:latin typeface="+mn-lt"/>
                <a:ea typeface="+mn-ea"/>
                <a:cs typeface="+mn-cs"/>
              </a:rPr>
              <a:t>Inspectors:</a:t>
            </a:r>
            <a:r>
              <a:rPr lang="en-US" sz="1200" kern="1200" dirty="0">
                <a:solidFill>
                  <a:schemeClr val="tx1"/>
                </a:solidFill>
                <a:effectLst/>
                <a:latin typeface="+mn-lt"/>
                <a:ea typeface="+mn-ea"/>
                <a:cs typeface="+mn-cs"/>
              </a:rPr>
              <a:t> Monitor the transportation of livestock animals and verify</a:t>
            </a:r>
            <a:r>
              <a:rPr lang="en-US" sz="1200" kern="1200" baseline="0" dirty="0">
                <a:solidFill>
                  <a:schemeClr val="tx1"/>
                </a:solidFill>
                <a:effectLst/>
                <a:latin typeface="+mn-lt"/>
                <a:ea typeface="+mn-ea"/>
                <a:cs typeface="+mn-cs"/>
              </a:rPr>
              <a:t> livestock ownership</a:t>
            </a:r>
            <a:r>
              <a:rPr lang="en-US" sz="1200" kern="1200" dirty="0">
                <a:solidFill>
                  <a:schemeClr val="tx1"/>
                </a:solidFill>
                <a:effectLst/>
                <a:latin typeface="+mn-lt"/>
                <a:ea typeface="+mn-ea"/>
                <a:cs typeface="+mn-cs"/>
              </a:rPr>
              <a:t>.</a:t>
            </a:r>
          </a:p>
          <a:p>
            <a:pPr marL="1143000" lvl="2" indent="-228600" rtl="0">
              <a:buFont typeface="Arial" charset="0"/>
              <a:buChar char="•"/>
            </a:pPr>
            <a:r>
              <a:rPr lang="en-US" sz="1200" b="1" kern="1200" dirty="0">
                <a:solidFill>
                  <a:schemeClr val="tx1"/>
                </a:solidFill>
                <a:effectLst/>
                <a:latin typeface="+mn-lt"/>
                <a:ea typeface="+mn-ea"/>
                <a:cs typeface="+mn-cs"/>
              </a:rPr>
              <a:t>Salesman:</a:t>
            </a:r>
            <a:r>
              <a:rPr lang="en-US" sz="1200" kern="1200" dirty="0">
                <a:solidFill>
                  <a:schemeClr val="tx1"/>
                </a:solidFill>
                <a:effectLst/>
                <a:latin typeface="+mn-lt"/>
                <a:ea typeface="+mn-ea"/>
                <a:cs typeface="+mn-cs"/>
              </a:rPr>
              <a:t> Help in many areas of agriculture by providing the right kinds of tools and equipment to accomplish their jobs.</a:t>
            </a:r>
          </a:p>
          <a:p>
            <a:pPr marL="1143000" lvl="2" indent="-228600" rtl="0">
              <a:buFont typeface="Arial" charset="0"/>
              <a:buChar char="•"/>
            </a:pPr>
            <a:r>
              <a:rPr lang="en-US" sz="1200" b="1" kern="1200" dirty="0">
                <a:solidFill>
                  <a:schemeClr val="tx1"/>
                </a:solidFill>
                <a:effectLst/>
                <a:latin typeface="+mn-lt"/>
                <a:ea typeface="+mn-ea"/>
                <a:cs typeface="+mn-cs"/>
              </a:rPr>
              <a:t>Crop Farmers:</a:t>
            </a:r>
            <a:r>
              <a:rPr lang="en-US" sz="1200" kern="1200" dirty="0">
                <a:solidFill>
                  <a:schemeClr val="tx1"/>
                </a:solidFill>
                <a:effectLst/>
                <a:latin typeface="+mn-lt"/>
                <a:ea typeface="+mn-ea"/>
                <a:cs typeface="+mn-cs"/>
              </a:rPr>
              <a:t> Produce feed for a dairy farmer such as corn, alfalfa, soybeans, etc.</a:t>
            </a:r>
          </a:p>
          <a:p>
            <a:pPr marL="1143000" lvl="2" indent="-228600" rtl="0">
              <a:buFont typeface="Arial" charset="0"/>
              <a:buChar char="•"/>
            </a:pPr>
            <a:r>
              <a:rPr lang="en-US" sz="1200" b="1" kern="1200" dirty="0">
                <a:solidFill>
                  <a:schemeClr val="tx1"/>
                </a:solidFill>
                <a:effectLst/>
                <a:latin typeface="+mn-lt"/>
                <a:ea typeface="+mn-ea"/>
                <a:cs typeface="+mn-cs"/>
              </a:rPr>
              <a:t>Soil Scientists/Agronomist:</a:t>
            </a:r>
            <a:r>
              <a:rPr lang="en-US" sz="1200" kern="1200" dirty="0">
                <a:solidFill>
                  <a:schemeClr val="tx1"/>
                </a:solidFill>
                <a:effectLst/>
                <a:latin typeface="+mn-lt"/>
                <a:ea typeface="+mn-ea"/>
                <a:cs typeface="+mn-cs"/>
              </a:rPr>
              <a:t> Analyze the quality of soil and help farmers balance the nutrients to enable the growth of a healthy crop.</a:t>
            </a:r>
          </a:p>
          <a:p>
            <a:pPr marL="1143000" lvl="2" indent="-228600" rtl="0">
              <a:buFont typeface="Arial" charset="0"/>
              <a:buChar char="•"/>
            </a:pPr>
            <a:r>
              <a:rPr lang="en-US" sz="1200" b="1" kern="1200" dirty="0">
                <a:solidFill>
                  <a:schemeClr val="tx1"/>
                </a:solidFill>
                <a:effectLst/>
                <a:latin typeface="+mn-lt"/>
                <a:ea typeface="+mn-ea"/>
                <a:cs typeface="+mn-cs"/>
              </a:rPr>
              <a:t>Plant Geneticists:</a:t>
            </a:r>
            <a:r>
              <a:rPr lang="en-US" sz="1200" kern="1200" dirty="0">
                <a:solidFill>
                  <a:schemeClr val="tx1"/>
                </a:solidFill>
                <a:effectLst/>
                <a:latin typeface="+mn-lt"/>
                <a:ea typeface="+mn-ea"/>
                <a:cs typeface="+mn-cs"/>
              </a:rPr>
              <a:t> Study the genetic traits of plants and use methods of cross breeding and hybridization to perpetuate desirable traits in plants.</a:t>
            </a:r>
          </a:p>
          <a:p>
            <a:pPr marL="1143000" lvl="2" indent="-228600" rtl="0">
              <a:buFont typeface="Arial" charset="0"/>
              <a:buChar char="•"/>
            </a:pPr>
            <a:r>
              <a:rPr lang="en-US" sz="1200" b="1" kern="1200" dirty="0">
                <a:solidFill>
                  <a:schemeClr val="tx1"/>
                </a:solidFill>
                <a:effectLst/>
                <a:latin typeface="+mn-lt"/>
                <a:ea typeface="+mn-ea"/>
                <a:cs typeface="+mn-cs"/>
              </a:rPr>
              <a:t>Feed or Seed Store Managers:</a:t>
            </a:r>
            <a:r>
              <a:rPr lang="en-US" sz="1200" kern="1200" dirty="0">
                <a:solidFill>
                  <a:schemeClr val="tx1"/>
                </a:solidFill>
                <a:effectLst/>
                <a:latin typeface="+mn-lt"/>
                <a:ea typeface="+mn-ea"/>
                <a:cs typeface="+mn-cs"/>
              </a:rPr>
              <a:t> Provide farmers with access to the feed, seeds, and other farm supplies necessary to their farms.</a:t>
            </a:r>
          </a:p>
          <a:p>
            <a:pPr marL="1143000" lvl="2" indent="-228600" rtl="0">
              <a:buFont typeface="Arial" charset="0"/>
              <a:buChar char="•"/>
            </a:pPr>
            <a:r>
              <a:rPr lang="en-US" sz="1200" b="1" kern="1200" dirty="0">
                <a:solidFill>
                  <a:schemeClr val="tx1"/>
                </a:solidFill>
                <a:effectLst/>
                <a:latin typeface="+mn-lt"/>
                <a:ea typeface="+mn-ea"/>
                <a:cs typeface="+mn-cs"/>
              </a:rPr>
              <a:t>Truck Drivers:</a:t>
            </a:r>
            <a:r>
              <a:rPr lang="en-US" sz="1200" kern="1200" dirty="0">
                <a:solidFill>
                  <a:schemeClr val="tx1"/>
                </a:solidFill>
                <a:effectLst/>
                <a:latin typeface="+mn-lt"/>
                <a:ea typeface="+mn-ea"/>
                <a:cs typeface="+mn-cs"/>
              </a:rPr>
              <a:t> Transport agricultural goods between every step from production to processing and then to be distributed to consumers.</a:t>
            </a:r>
          </a:p>
          <a:p>
            <a:pPr marL="1143000" lvl="2" indent="-228600" rtl="0">
              <a:buFont typeface="Arial" charset="0"/>
              <a:buChar char="•"/>
            </a:pPr>
            <a:r>
              <a:rPr lang="en-US" sz="1200" b="1" kern="1200" dirty="0">
                <a:solidFill>
                  <a:schemeClr val="tx1"/>
                </a:solidFill>
                <a:effectLst/>
                <a:latin typeface="+mn-lt"/>
                <a:ea typeface="+mn-ea"/>
                <a:cs typeface="+mn-cs"/>
              </a:rPr>
              <a:t>Engineers:</a:t>
            </a:r>
            <a:r>
              <a:rPr lang="en-US" sz="1200" kern="1200" dirty="0">
                <a:solidFill>
                  <a:schemeClr val="tx1"/>
                </a:solidFill>
                <a:effectLst/>
                <a:latin typeface="+mn-lt"/>
                <a:ea typeface="+mn-ea"/>
                <a:cs typeface="+mn-cs"/>
              </a:rPr>
              <a:t> Design new technology which improves productivity. For example, automated sprinkler systems, milking equipment, etc.</a:t>
            </a:r>
          </a:p>
          <a:p>
            <a:pPr marL="1143000" lvl="2" indent="-228600" rtl="0">
              <a:buFont typeface="Arial" charset="0"/>
              <a:buChar char="•"/>
            </a:pPr>
            <a:r>
              <a:rPr lang="en-US" sz="1200" b="1" kern="1200" dirty="0">
                <a:solidFill>
                  <a:schemeClr val="tx1"/>
                </a:solidFill>
                <a:effectLst/>
                <a:latin typeface="+mn-lt"/>
                <a:ea typeface="+mn-ea"/>
                <a:cs typeface="+mn-cs"/>
              </a:rPr>
              <a:t>Food Scientists:</a:t>
            </a:r>
            <a:r>
              <a:rPr lang="en-US" sz="1200" kern="1200" dirty="0">
                <a:solidFill>
                  <a:schemeClr val="tx1"/>
                </a:solidFill>
                <a:effectLst/>
                <a:latin typeface="+mn-lt"/>
                <a:ea typeface="+mn-ea"/>
                <a:cs typeface="+mn-cs"/>
              </a:rPr>
              <a:t> Study the science of food preparation and formulate recipes. For example, developing different types of cheese making methods.</a:t>
            </a:r>
          </a:p>
          <a:p>
            <a:pPr marL="1143000" lvl="2" indent="-228600" rtl="0">
              <a:buFont typeface="Arial" charset="0"/>
              <a:buChar char="•"/>
            </a:pPr>
            <a:r>
              <a:rPr lang="en-US" sz="1200" b="1" kern="1200" dirty="0">
                <a:solidFill>
                  <a:schemeClr val="tx1"/>
                </a:solidFill>
                <a:effectLst/>
                <a:latin typeface="+mn-lt"/>
                <a:ea typeface="+mn-ea"/>
                <a:cs typeface="+mn-cs"/>
              </a:rPr>
              <a:t>Mechanics:</a:t>
            </a:r>
            <a:r>
              <a:rPr lang="en-US" sz="1200" kern="1200" dirty="0">
                <a:solidFill>
                  <a:schemeClr val="tx1"/>
                </a:solidFill>
                <a:effectLst/>
                <a:latin typeface="+mn-lt"/>
                <a:ea typeface="+mn-ea"/>
                <a:cs typeface="+mn-cs"/>
              </a:rPr>
              <a:t> Repair and maintain equipment such as trucks, tractors, and farming implements. </a:t>
            </a: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5A59FA-31FD-415D-91B3-8D46453FB69B}" type="slidenum">
              <a:rPr lang="en-US" smtClean="0"/>
              <a:t>3</a:t>
            </a:fld>
            <a:endParaRPr lang="en-US"/>
          </a:p>
        </p:txBody>
      </p:sp>
    </p:spTree>
    <p:extLst>
      <p:ext uri="{BB962C8B-B14F-4D97-AF65-F5344CB8AC3E}">
        <p14:creationId xmlns:p14="http://schemas.microsoft.com/office/powerpoint/2010/main" val="633307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rtl="0">
              <a:buFont typeface="+mj-lt"/>
              <a:buAutoNum type="arabicPeriod"/>
            </a:pPr>
            <a:r>
              <a:rPr lang="en-US" sz="1200" kern="1200" dirty="0">
                <a:solidFill>
                  <a:schemeClr val="tx1"/>
                </a:solidFill>
                <a:effectLst/>
                <a:latin typeface="+mn-lt"/>
                <a:ea typeface="+mn-ea"/>
                <a:cs typeface="+mn-cs"/>
              </a:rPr>
              <a:t>Open the </a:t>
            </a:r>
            <a:r>
              <a:rPr lang="en-US" sz="1200" i="1" kern="1200" dirty="0">
                <a:solidFill>
                  <a:schemeClr val="tx1"/>
                </a:solidFill>
                <a:effectLst/>
                <a:latin typeface="+mn-lt"/>
                <a:ea typeface="+mn-ea"/>
                <a:cs typeface="+mn-cs"/>
              </a:rPr>
              <a:t>Career Game </a:t>
            </a:r>
            <a:r>
              <a:rPr lang="en-US" sz="1200" kern="1200" dirty="0">
                <a:solidFill>
                  <a:schemeClr val="tx1"/>
                </a:solidFill>
                <a:effectLst/>
                <a:latin typeface="+mn-lt"/>
                <a:ea typeface="+mn-ea"/>
                <a:cs typeface="+mn-cs"/>
              </a:rPr>
              <a:t>Level 6 on each student’s computer or device. Explain the following:</a:t>
            </a:r>
          </a:p>
          <a:p>
            <a:pPr marL="685800" lvl="1" indent="-228600" rtl="0">
              <a:buFont typeface="Arial" charset="0"/>
              <a:buChar char="•"/>
            </a:pPr>
            <a:r>
              <a:rPr lang="en-US" sz="1200" kern="1200" dirty="0">
                <a:solidFill>
                  <a:schemeClr val="tx1"/>
                </a:solidFill>
                <a:effectLst/>
                <a:latin typeface="+mn-lt"/>
                <a:ea typeface="+mn-ea"/>
                <a:cs typeface="+mn-cs"/>
              </a:rPr>
              <a:t>In this level, you will create an avatar and answer questions based on your personal interests, favorite subjects in school, work environment preferences, etc. </a:t>
            </a:r>
          </a:p>
          <a:p>
            <a:pPr marL="685800" lvl="1" indent="-228600" rtl="0">
              <a:buFont typeface="Arial" charset="0"/>
              <a:buChar char="•"/>
            </a:pPr>
            <a:r>
              <a:rPr lang="en-US" sz="1200" kern="1200" dirty="0">
                <a:solidFill>
                  <a:schemeClr val="tx1"/>
                </a:solidFill>
                <a:effectLst/>
                <a:latin typeface="+mn-lt"/>
                <a:ea typeface="+mn-ea"/>
                <a:cs typeface="+mn-cs"/>
              </a:rPr>
              <a:t>Once the information is entered, the program will then generate an agricultural career that relates to your interests. This career is just one example of many options that you may be interested in. </a:t>
            </a:r>
          </a:p>
          <a:p>
            <a:pPr marL="685800" lvl="1" indent="-228600" rtl="0">
              <a:buFont typeface="Arial" charset="0"/>
              <a:buChar char="•"/>
            </a:pPr>
            <a:r>
              <a:rPr lang="en-US" sz="1200" kern="1200" dirty="0">
                <a:solidFill>
                  <a:schemeClr val="tx1"/>
                </a:solidFill>
                <a:effectLst/>
                <a:latin typeface="+mn-lt"/>
                <a:ea typeface="+mn-ea"/>
                <a:cs typeface="+mn-cs"/>
              </a:rPr>
              <a:t>Once you are given a career, open the career profile and read about it.  Keep in mind that all the people profiled in the game are real people who work in agriculture. Next, write your own response within the game to describe what your career involves and how it helps feed the world. </a:t>
            </a:r>
          </a:p>
          <a:p>
            <a:pPr marL="228600" lvl="0" indent="-228600" rtl="0">
              <a:buFont typeface="+mj-lt"/>
              <a:buAutoNum type="arabicPeriod"/>
            </a:pPr>
            <a:r>
              <a:rPr lang="en-US" sz="1200" kern="1200" dirty="0">
                <a:solidFill>
                  <a:schemeClr val="tx1"/>
                </a:solidFill>
                <a:effectLst/>
                <a:latin typeface="+mn-lt"/>
                <a:ea typeface="+mn-ea"/>
                <a:cs typeface="+mn-cs"/>
              </a:rPr>
              <a:t>After students have finished the game, have them tell you about the different careers they chose. Be sure to ask them how their career relates to agriculture, sustainability and feeding the world. Continue asking for different careers until no more are left, or as time permits.</a:t>
            </a:r>
            <a:r>
              <a:rPr lang="en-US" dirty="0">
                <a:effectLst/>
              </a:rPr>
              <a:t> </a:t>
            </a:r>
          </a:p>
          <a:p>
            <a:pPr marL="228600" indent="-228600">
              <a:buAutoNum type="arabicPeriod"/>
            </a:pPr>
            <a:endParaRPr lang="en-US" dirty="0">
              <a:cs typeface="Calibri"/>
            </a:endParaRPr>
          </a:p>
          <a:p>
            <a:pPr marL="228600" indent="-228600">
              <a:buAutoNum type="arabicPeriod"/>
            </a:pPr>
            <a:r>
              <a:rPr lang="en-US">
                <a:cs typeface="Calibri"/>
              </a:rPr>
              <a:t>This is the final level of the game. </a:t>
            </a:r>
            <a:endParaRPr lang="en-US" dirty="0">
              <a:cs typeface="Calibri"/>
            </a:endParaRPr>
          </a:p>
        </p:txBody>
      </p:sp>
      <p:sp>
        <p:nvSpPr>
          <p:cNvPr id="4" name="Slide Number Placeholder 3"/>
          <p:cNvSpPr>
            <a:spLocks noGrp="1"/>
          </p:cNvSpPr>
          <p:nvPr>
            <p:ph type="sldNum" sz="quarter" idx="10"/>
          </p:nvPr>
        </p:nvSpPr>
        <p:spPr/>
        <p:txBody>
          <a:bodyPr/>
          <a:lstStyle/>
          <a:p>
            <a:fld id="{295A59FA-31FD-415D-91B3-8D46453FB69B}" type="slidenum">
              <a:rPr lang="en-US" smtClean="0"/>
              <a:t>4</a:t>
            </a:fld>
            <a:endParaRPr lang="en-US"/>
          </a:p>
        </p:txBody>
      </p:sp>
    </p:spTree>
    <p:extLst>
      <p:ext uri="{BB962C8B-B14F-4D97-AF65-F5344CB8AC3E}">
        <p14:creationId xmlns:p14="http://schemas.microsoft.com/office/powerpoint/2010/main" val="1850775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rtl="0">
              <a:buFont typeface="+mj-lt"/>
              <a:buAutoNum type="arabicPeriod"/>
            </a:pPr>
            <a:r>
              <a:rPr lang="en-US" sz="1200" kern="1200" dirty="0">
                <a:solidFill>
                  <a:schemeClr val="tx1"/>
                </a:solidFill>
                <a:effectLst/>
                <a:latin typeface="+mn-lt"/>
                <a:ea typeface="+mn-ea"/>
                <a:cs typeface="+mn-cs"/>
              </a:rPr>
              <a:t>Share the agricultural career statistics.</a:t>
            </a:r>
          </a:p>
          <a:p>
            <a:pPr marL="228600" lvl="0" indent="-228600" rtl="0">
              <a:buFont typeface="+mj-lt"/>
              <a:buAutoNum type="arabicPeriod"/>
            </a:pPr>
            <a:r>
              <a:rPr lang="en-US" sz="1200" kern="1200" dirty="0">
                <a:solidFill>
                  <a:schemeClr val="tx1"/>
                </a:solidFill>
                <a:effectLst/>
                <a:latin typeface="+mn-lt"/>
                <a:ea typeface="+mn-ea"/>
                <a:cs typeface="+mn-cs"/>
              </a:rPr>
              <a:t>Careers in agriculture spread from farm to fork and beyond</a:t>
            </a:r>
            <a:endParaRPr lang="en-US" dirty="0"/>
          </a:p>
        </p:txBody>
      </p:sp>
      <p:sp>
        <p:nvSpPr>
          <p:cNvPr id="4" name="Slide Number Placeholder 3"/>
          <p:cNvSpPr>
            <a:spLocks noGrp="1"/>
          </p:cNvSpPr>
          <p:nvPr>
            <p:ph type="sldNum" sz="quarter" idx="10"/>
          </p:nvPr>
        </p:nvSpPr>
        <p:spPr/>
        <p:txBody>
          <a:bodyPr/>
          <a:lstStyle/>
          <a:p>
            <a:fld id="{295A59FA-31FD-415D-91B3-8D46453FB69B}" type="slidenum">
              <a:rPr lang="en-US" smtClean="0"/>
              <a:t>5</a:t>
            </a:fld>
            <a:endParaRPr lang="en-US"/>
          </a:p>
        </p:txBody>
      </p:sp>
    </p:spTree>
    <p:extLst>
      <p:ext uri="{BB962C8B-B14F-4D97-AF65-F5344CB8AC3E}">
        <p14:creationId xmlns:p14="http://schemas.microsoft.com/office/powerpoint/2010/main" val="312032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3265">
              <a:defRPr/>
            </a:pPr>
            <a:endParaRPr lang="en-US" dirty="0"/>
          </a:p>
        </p:txBody>
      </p:sp>
      <p:sp>
        <p:nvSpPr>
          <p:cNvPr id="4" name="Slide Number Placeholder 3"/>
          <p:cNvSpPr>
            <a:spLocks noGrp="1"/>
          </p:cNvSpPr>
          <p:nvPr>
            <p:ph type="sldNum" sz="quarter" idx="10"/>
          </p:nvPr>
        </p:nvSpPr>
        <p:spPr/>
        <p:txBody>
          <a:bodyPr/>
          <a:lstStyle/>
          <a:p>
            <a:fld id="{295A59FA-31FD-415D-91B3-8D46453FB69B}" type="slidenum">
              <a:rPr lang="en-US" smtClean="0"/>
              <a:t>6</a:t>
            </a:fld>
            <a:endParaRPr lang="en-US"/>
          </a:p>
        </p:txBody>
      </p:sp>
    </p:spTree>
    <p:extLst>
      <p:ext uri="{BB962C8B-B14F-4D97-AF65-F5344CB8AC3E}">
        <p14:creationId xmlns:p14="http://schemas.microsoft.com/office/powerpoint/2010/main" val="1233766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29">
              <a:defRPr/>
            </a:pPr>
            <a:endParaRPr lang="en-US" dirty="0"/>
          </a:p>
        </p:txBody>
      </p:sp>
      <p:sp>
        <p:nvSpPr>
          <p:cNvPr id="4" name="Slide Number Placeholder 3"/>
          <p:cNvSpPr>
            <a:spLocks noGrp="1"/>
          </p:cNvSpPr>
          <p:nvPr>
            <p:ph type="sldNum" sz="quarter" idx="10"/>
          </p:nvPr>
        </p:nvSpPr>
        <p:spPr/>
        <p:txBody>
          <a:bodyPr/>
          <a:lstStyle/>
          <a:p>
            <a:fld id="{295A59FA-31FD-415D-91B3-8D46453FB69B}" type="slidenum">
              <a:rPr lang="en-US" smtClean="0"/>
              <a:t>7</a:t>
            </a:fld>
            <a:endParaRPr lang="en-US"/>
          </a:p>
        </p:txBody>
      </p:sp>
    </p:spTree>
    <p:extLst>
      <p:ext uri="{BB962C8B-B14F-4D97-AF65-F5344CB8AC3E}">
        <p14:creationId xmlns:p14="http://schemas.microsoft.com/office/powerpoint/2010/main" val="1543383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400550"/>
            <a:ext cx="5852160" cy="4320540"/>
          </a:xfrm>
        </p:spPr>
        <p:txBody>
          <a:bodyPr/>
          <a:lstStyle/>
          <a:p>
            <a:endParaRPr lang="en-US" sz="1100" dirty="0"/>
          </a:p>
        </p:txBody>
      </p:sp>
      <p:sp>
        <p:nvSpPr>
          <p:cNvPr id="4" name="Slide Number Placeholder 3"/>
          <p:cNvSpPr>
            <a:spLocks noGrp="1"/>
          </p:cNvSpPr>
          <p:nvPr>
            <p:ph type="sldNum" sz="quarter" idx="10"/>
          </p:nvPr>
        </p:nvSpPr>
        <p:spPr/>
        <p:txBody>
          <a:bodyPr/>
          <a:lstStyle/>
          <a:p>
            <a:fld id="{295A59FA-31FD-415D-91B3-8D46453FB69B}" type="slidenum">
              <a:rPr lang="en-US" smtClean="0"/>
              <a:t>8</a:t>
            </a:fld>
            <a:endParaRPr lang="en-US"/>
          </a:p>
        </p:txBody>
      </p:sp>
    </p:spTree>
    <p:extLst>
      <p:ext uri="{BB962C8B-B14F-4D97-AF65-F5344CB8AC3E}">
        <p14:creationId xmlns:p14="http://schemas.microsoft.com/office/powerpoint/2010/main" val="934563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a:solidFill>
                  <a:schemeClr val="tx1"/>
                </a:solidFill>
                <a:effectLst/>
                <a:latin typeface="+mn-lt"/>
                <a:ea typeface="+mn-ea"/>
                <a:cs typeface="+mn-cs"/>
                <a:hlinkClick r:id="rId3"/>
              </a:rPr>
              <a:t>https://www.youtube.com/watch?v=rXmyFcqhd2c</a:t>
            </a:r>
            <a:endParaRPr lang="en-US" sz="1200" u="sng" kern="1200" dirty="0">
              <a:solidFill>
                <a:schemeClr val="tx1"/>
              </a:solidFill>
              <a:effectLst/>
              <a:latin typeface="+mn-lt"/>
              <a:ea typeface="+mn-ea"/>
              <a:cs typeface="+mn-cs"/>
            </a:endParaRPr>
          </a:p>
          <a:p>
            <a:endParaRPr lang="en-US" sz="1200" u="sng"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View the video </a:t>
            </a:r>
            <a:r>
              <a:rPr lang="en-US" sz="1200" i="1" u="sng" dirty="0">
                <a:hlinkClick r:id="rId3"/>
              </a:rPr>
              <a:t>Your Life - Your Agriculture</a:t>
            </a:r>
            <a:r>
              <a:rPr lang="en-US" sz="1200" i="1" dirty="0"/>
              <a:t>, </a:t>
            </a:r>
            <a:r>
              <a:rPr lang="en-US" sz="1200" dirty="0"/>
              <a:t>produced by Canada Agriculture in the Classroom</a:t>
            </a:r>
          </a:p>
        </p:txBody>
      </p:sp>
      <p:sp>
        <p:nvSpPr>
          <p:cNvPr id="4" name="Slide Number Placeholder 3"/>
          <p:cNvSpPr>
            <a:spLocks noGrp="1"/>
          </p:cNvSpPr>
          <p:nvPr>
            <p:ph type="sldNum" sz="quarter" idx="10"/>
          </p:nvPr>
        </p:nvSpPr>
        <p:spPr/>
        <p:txBody>
          <a:bodyPr/>
          <a:lstStyle/>
          <a:p>
            <a:fld id="{295A59FA-31FD-415D-91B3-8D46453FB69B}" type="slidenum">
              <a:rPr lang="en-US" smtClean="0"/>
              <a:t>9</a:t>
            </a:fld>
            <a:endParaRPr lang="en-US"/>
          </a:p>
        </p:txBody>
      </p:sp>
    </p:spTree>
    <p:extLst>
      <p:ext uri="{BB962C8B-B14F-4D97-AF65-F5344CB8AC3E}">
        <p14:creationId xmlns:p14="http://schemas.microsoft.com/office/powerpoint/2010/main" val="5530397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4582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9A0806-7CE9-4D9D-BECA-52006E9A506E}" type="datetimeFigureOut">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32040C-3EF2-4C21-8D4F-D7CE1CFC51C3}"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28"/>
            <a:ext cx="9144000" cy="1145628"/>
          </a:xfrm>
          <a:prstGeom prst="rect">
            <a:avLst/>
          </a:prstGeom>
        </p:spPr>
      </p:pic>
      <p:sp>
        <p:nvSpPr>
          <p:cNvPr id="2" name="Title 1"/>
          <p:cNvSpPr>
            <a:spLocks noGrp="1"/>
          </p:cNvSpPr>
          <p:nvPr>
            <p:ph type="title" hasCustomPrompt="1"/>
          </p:nvPr>
        </p:nvSpPr>
        <p:spPr>
          <a:xfrm>
            <a:off x="381000" y="13137"/>
            <a:ext cx="8458200" cy="1143000"/>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972660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43000"/>
            <a:ext cx="9144000" cy="4953000"/>
          </a:xfrm>
          <a:prstGeom prst="rect">
            <a:avLst/>
          </a:prstGeom>
        </p:spPr>
      </p:pic>
      <p:sp>
        <p:nvSpPr>
          <p:cNvPr id="3" name="Content Placeholder 2"/>
          <p:cNvSpPr>
            <a:spLocks noGrp="1"/>
          </p:cNvSpPr>
          <p:nvPr>
            <p:ph idx="1"/>
          </p:nvPr>
        </p:nvSpPr>
        <p:spPr>
          <a:xfrm>
            <a:off x="381000" y="1295400"/>
            <a:ext cx="48768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9A0806-7CE9-4D9D-BECA-52006E9A506E}" type="datetimeFigureOut">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32040C-3EF2-4C21-8D4F-D7CE1CFC51C3}" type="slidenum">
              <a:rPr lang="en-US" smtClean="0"/>
              <a:t>‹#›</a:t>
            </a:fld>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628"/>
            <a:ext cx="9144000" cy="1145628"/>
          </a:xfrm>
          <a:prstGeom prst="rect">
            <a:avLst/>
          </a:prstGeom>
        </p:spPr>
      </p:pic>
      <p:sp>
        <p:nvSpPr>
          <p:cNvPr id="2" name="Title 1"/>
          <p:cNvSpPr>
            <a:spLocks noGrp="1"/>
          </p:cNvSpPr>
          <p:nvPr>
            <p:ph type="title" hasCustomPrompt="1"/>
          </p:nvPr>
        </p:nvSpPr>
        <p:spPr>
          <a:xfrm>
            <a:off x="381000" y="13137"/>
            <a:ext cx="8458200" cy="1143000"/>
          </a:xfrm>
        </p:spPr>
        <p:txBody>
          <a:bodyPr/>
          <a:lstStyle>
            <a:lvl1pPr>
              <a:defRPr>
                <a:solidFill>
                  <a:schemeClr val="bg1"/>
                </a:solidFill>
              </a:defRPr>
            </a:lvl1pPr>
          </a:lstStyle>
          <a:p>
            <a:r>
              <a:rPr lang="en-US" dirty="0"/>
              <a:t>CLICK TO EDIT MASTER TITLE STYLE</a:t>
            </a:r>
          </a:p>
        </p:txBody>
      </p:sp>
      <p:pic>
        <p:nvPicPr>
          <p:cNvPr id="10" name="Content Placeholder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875607" y="2161044"/>
            <a:ext cx="5268393" cy="2916912"/>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6019800"/>
            <a:ext cx="9144000" cy="925830"/>
          </a:xfrm>
          <a:prstGeom prst="rect">
            <a:avLst/>
          </a:prstGeom>
        </p:spPr>
      </p:pic>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696200" y="5377452"/>
            <a:ext cx="1634331" cy="1280850"/>
          </a:xfrm>
          <a:prstGeom prst="rect">
            <a:avLst/>
          </a:prstGeom>
        </p:spPr>
      </p:pic>
    </p:spTree>
    <p:extLst>
      <p:ext uri="{BB962C8B-B14F-4D97-AF65-F5344CB8AC3E}">
        <p14:creationId xmlns:p14="http://schemas.microsoft.com/office/powerpoint/2010/main" val="731814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24000"/>
            <a:ext cx="9144000" cy="2133600"/>
          </a:xfrm>
          <a:prstGeom prst="rect">
            <a:avLst/>
          </a:prstGeom>
        </p:spPr>
      </p:pic>
      <p:sp>
        <p:nvSpPr>
          <p:cNvPr id="2" name="Title 1"/>
          <p:cNvSpPr>
            <a:spLocks noGrp="1"/>
          </p:cNvSpPr>
          <p:nvPr>
            <p:ph type="ctrTitle"/>
          </p:nvPr>
        </p:nvSpPr>
        <p:spPr>
          <a:xfrm>
            <a:off x="685800" y="1855787"/>
            <a:ext cx="7772400" cy="1470025"/>
          </a:xfrm>
        </p:spPr>
        <p:txBody>
          <a:bodyPr/>
          <a:lstStyle>
            <a:lvl1pPr algn="ctr">
              <a:defRPr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699A0806-7CE9-4D9D-BECA-52006E9A506E}" type="datetimeFigureOut">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32040C-3EF2-4C21-8D4F-D7CE1CFC51C3}" type="slidenum">
              <a:rPr lang="en-US" smtClean="0"/>
              <a:t>‹#›</a:t>
            </a:fld>
            <a:endParaRPr lang="en-US"/>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114800"/>
            <a:ext cx="3919090" cy="1899681"/>
          </a:xfrm>
          <a:prstGeom prst="rect">
            <a:avLst/>
          </a:prstGeom>
        </p:spPr>
      </p:pic>
    </p:spTree>
    <p:extLst>
      <p:ext uri="{BB962C8B-B14F-4D97-AF65-F5344CB8AC3E}">
        <p14:creationId xmlns:p14="http://schemas.microsoft.com/office/powerpoint/2010/main" val="287264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9A0806-7CE9-4D9D-BECA-52006E9A506E}" type="datetimeFigureOut">
              <a:rPr lang="en-US" smtClean="0"/>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1294125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9A0806-7CE9-4D9D-BECA-52006E9A506E}" type="datetimeFigureOut">
              <a:rPr lang="en-US" smtClean="0"/>
              <a:t>7/30/2019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251349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9A0806-7CE9-4D9D-BECA-52006E9A506E}" type="datetimeFigureOut">
              <a:rPr lang="en-US" smtClean="0"/>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3847443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9A0806-7CE9-4D9D-BECA-52006E9A506E}" type="datetimeFigureOut">
              <a:rPr lang="en-US" smtClean="0"/>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1664057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9A0806-7CE9-4D9D-BECA-52006E9A506E}" type="datetimeFigureOut">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3111274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9A0806-7CE9-4D9D-BECA-52006E9A506E}" type="datetimeFigureOut">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32040C-3EF2-4C21-8D4F-D7CE1CFC51C3}" type="slidenum">
              <a:rPr lang="en-US" smtClean="0"/>
              <a:t>‹#›</a:t>
            </a:fld>
            <a:endParaRPr lang="en-US"/>
          </a:p>
        </p:txBody>
      </p:sp>
    </p:spTree>
    <p:extLst>
      <p:ext uri="{BB962C8B-B14F-4D97-AF65-F5344CB8AC3E}">
        <p14:creationId xmlns:p14="http://schemas.microsoft.com/office/powerpoint/2010/main" val="858947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9A0806-7CE9-4D9D-BECA-52006E9A506E}" type="datetimeFigureOut">
              <a:rPr lang="en-US" smtClean="0"/>
              <a:t>7/30/2019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2040C-3EF2-4C21-8D4F-D7CE1CFC51C3}" type="slidenum">
              <a:rPr lang="en-US" smtClean="0"/>
              <a:t>‹#›</a:t>
            </a:fld>
            <a:endParaRPr lang="en-US"/>
          </a:p>
        </p:txBody>
      </p:sp>
      <p:pic>
        <p:nvPicPr>
          <p:cNvPr id="11" name="Picture 10"/>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6019800"/>
            <a:ext cx="9144000" cy="925830"/>
          </a:xfrm>
          <a:prstGeom prst="rect">
            <a:avLst/>
          </a:prstGeom>
        </p:spPr>
      </p:pic>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696200" y="5377452"/>
            <a:ext cx="1634331" cy="1280850"/>
          </a:xfrm>
          <a:prstGeom prst="rect">
            <a:avLst/>
          </a:prstGeom>
        </p:spPr>
      </p:pic>
    </p:spTree>
    <p:extLst>
      <p:ext uri="{BB962C8B-B14F-4D97-AF65-F5344CB8AC3E}">
        <p14:creationId xmlns:p14="http://schemas.microsoft.com/office/powerpoint/2010/main" val="940178650"/>
      </p:ext>
    </p:extLst>
  </p:cSld>
  <p:clrMap bg1="lt1" tx1="dk1" bg2="lt2" tx2="dk2" accent1="accent1" accent2="accent2" accent3="accent3" accent4="accent4" accent5="accent5" accent6="accent6" hlink="hlink" folHlink="folHlink"/>
  <p:sldLayoutIdLst>
    <p:sldLayoutId id="2147483650" r:id="rId1"/>
    <p:sldLayoutId id="2147483660" r:id="rId2"/>
    <p:sldLayoutId id="2147483649" r:id="rId3"/>
    <p:sldLayoutId id="2147483652" r:id="rId4"/>
    <p:sldLayoutId id="2147483653" r:id="rId5"/>
    <p:sldLayoutId id="2147483656" r:id="rId6"/>
    <p:sldLayoutId id="2147483657" r:id="rId7"/>
    <p:sldLayoutId id="2147483658" r:id="rId8"/>
    <p:sldLayoutId id="2147483659" r:id="rId9"/>
  </p:sldLayoutIdLst>
  <p:txStyles>
    <p:titleStyle>
      <a:lvl1pPr algn="l" defTabSz="914400" rtl="0" eaLnBrk="1" latinLnBrk="0" hangingPunct="1">
        <a:spcBef>
          <a:spcPct val="0"/>
        </a:spcBef>
        <a:buNone/>
        <a:defRPr sz="4400" b="1" kern="1200" cap="all"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hyperlink" Target="https://www.agexplorer.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hyperlink" Target="http://www.agclassroom.org/teacher/matrix/resources.cfm?rid=166&amp;search_term_cr_cr_cr_cr_cr=care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agclassroom.org/teacher/matrix/resources.cfm?rid=643&amp;search_term_cr_cr_cr_cr_cr_cr_cr=career" TargetMode="External"/><Relationship Id="rId5" Type="http://schemas.openxmlformats.org/officeDocument/2006/relationships/hyperlink" Target="http://www.agclassroom.org/teacher/matrix/resources.cfm?rid=65&amp;search_term_cr_cr_cr_cr_cr_cr_cr=career" TargetMode="External"/><Relationship Id="rId4" Type="http://schemas.openxmlformats.org/officeDocument/2006/relationships/hyperlink" Target="http://www.agclassroom.org/teacher/matrix/resources.cfm?rid=654&amp;search_term_cr_cr_cr_cr_cr_cr_cr=career"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ZvdtHNe8zG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journey2050.rnp.io/teachers/online/activities_and_resources#step-by-step-guide" TargetMode="External"/><Relationship Id="rId5" Type="http://schemas.openxmlformats.org/officeDocument/2006/relationships/hyperlink" Target="http://www.agclassroom.org/teacher/matrix/resources.cfm?rid=586&amp;search_term_cr_cr_cr_cr_cr=career" TargetMode="External"/><Relationship Id="rId4" Type="http://schemas.openxmlformats.org/officeDocument/2006/relationships/hyperlink" Target="http://www.agclassroom.org/teacher/matrix/resources.cfm?rid=93&amp;search_term_cr_cr_cr_cr=career"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jpeg"/><Relationship Id="rId12"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rXmyFcqhd2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5587"/>
          <a:stretch/>
        </p:blipFill>
        <p:spPr>
          <a:xfrm>
            <a:off x="-21771" y="0"/>
            <a:ext cx="9165772" cy="6934200"/>
          </a:xfrm>
          <a:prstGeom prst="rect">
            <a:avLst/>
          </a:prstGeom>
        </p:spPr>
      </p:pic>
      <p:sp>
        <p:nvSpPr>
          <p:cNvPr id="2" name="TextBox 1"/>
          <p:cNvSpPr txBox="1"/>
          <p:nvPr/>
        </p:nvSpPr>
        <p:spPr>
          <a:xfrm>
            <a:off x="0" y="4648200"/>
            <a:ext cx="9144000" cy="923330"/>
          </a:xfrm>
          <a:prstGeom prst="rect">
            <a:avLst/>
          </a:prstGeom>
          <a:noFill/>
        </p:spPr>
        <p:txBody>
          <a:bodyPr wrap="square" rtlCol="0">
            <a:spAutoFit/>
          </a:bodyPr>
          <a:lstStyle/>
          <a:p>
            <a:pPr algn="ctr"/>
            <a:r>
              <a:rPr lang="en-US" sz="5400" b="1" dirty="0">
                <a:solidFill>
                  <a:schemeClr val="bg1"/>
                </a:solidFill>
                <a:effectLst>
                  <a:outerShdw blurRad="38100" dist="38100" dir="2700000" algn="tl">
                    <a:srgbClr val="000000">
                      <a:alpha val="43137"/>
                    </a:srgbClr>
                  </a:outerShdw>
                </a:effectLst>
              </a:rPr>
              <a:t>Careers for 2050 and Beyond!</a:t>
            </a:r>
          </a:p>
        </p:txBody>
      </p:sp>
      <p:sp>
        <p:nvSpPr>
          <p:cNvPr id="7" name="Title 1"/>
          <p:cNvSpPr txBox="1">
            <a:spLocks/>
          </p:cNvSpPr>
          <p:nvPr/>
        </p:nvSpPr>
        <p:spPr>
          <a:xfrm>
            <a:off x="0" y="5463565"/>
            <a:ext cx="9144000" cy="12100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cap="all" baseline="0">
                <a:solidFill>
                  <a:schemeClr val="bg1"/>
                </a:solidFill>
                <a:latin typeface="+mj-lt"/>
                <a:ea typeface="+mj-ea"/>
                <a:cs typeface="+mj-cs"/>
              </a:defRPr>
            </a:lvl1pPr>
          </a:lstStyle>
          <a:p>
            <a:r>
              <a:rPr lang="en-US" sz="3600" dirty="0">
                <a:effectLst>
                  <a:outerShdw blurRad="38100" dist="38100" dir="2700000" algn="tl">
                    <a:srgbClr val="000000">
                      <a:alpha val="43137"/>
                    </a:srgbClr>
                  </a:outerShdw>
                </a:effectLst>
              </a:rPr>
              <a:t>Lesson 6</a:t>
            </a:r>
          </a:p>
        </p:txBody>
      </p:sp>
      <p:sp>
        <p:nvSpPr>
          <p:cNvPr id="8" name="TextBox 7"/>
          <p:cNvSpPr txBox="1"/>
          <p:nvPr/>
        </p:nvSpPr>
        <p:spPr>
          <a:xfrm>
            <a:off x="9220200" y="6172200"/>
            <a:ext cx="914400" cy="523220"/>
          </a:xfrm>
          <a:prstGeom prst="rect">
            <a:avLst/>
          </a:prstGeom>
          <a:noFill/>
        </p:spPr>
        <p:txBody>
          <a:bodyPr wrap="square" rtlCol="0">
            <a:spAutoFit/>
          </a:bodyPr>
          <a:lstStyle/>
          <a:p>
            <a:r>
              <a:rPr lang="en-US" sz="2800" b="1" dirty="0">
                <a:solidFill>
                  <a:srgbClr val="FF0000"/>
                </a:solidFill>
              </a:rPr>
              <a:t>V6.0</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600" y="228600"/>
            <a:ext cx="5892800" cy="4419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70009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3022320" cy="4525963"/>
          </a:xfrm>
        </p:spPr>
        <p:txBody>
          <a:bodyPr>
            <a:normAutofit fontScale="77500" lnSpcReduction="20000"/>
          </a:bodyPr>
          <a:lstStyle/>
          <a:p>
            <a:r>
              <a:rPr lang="en-US" dirty="0"/>
              <a:t>How much does a job in agriculture </a:t>
            </a:r>
            <a:r>
              <a:rPr lang="en-US" sz="4200" dirty="0"/>
              <a:t>pay</a:t>
            </a:r>
            <a:r>
              <a:rPr lang="en-US" dirty="0"/>
              <a:t>?</a:t>
            </a:r>
          </a:p>
          <a:p>
            <a:r>
              <a:rPr lang="en-US" dirty="0"/>
              <a:t>What </a:t>
            </a:r>
            <a:r>
              <a:rPr lang="en-US" sz="4200" dirty="0"/>
              <a:t>schooling</a:t>
            </a:r>
            <a:r>
              <a:rPr lang="en-US" sz="3500" dirty="0"/>
              <a:t> </a:t>
            </a:r>
            <a:r>
              <a:rPr lang="en-US" dirty="0"/>
              <a:t>do I need?</a:t>
            </a:r>
          </a:p>
          <a:p>
            <a:r>
              <a:rPr lang="en-US" dirty="0"/>
              <a:t>What does the day-to-day </a:t>
            </a:r>
            <a:r>
              <a:rPr lang="en-US" sz="4600" dirty="0"/>
              <a:t>tasks</a:t>
            </a:r>
            <a:r>
              <a:rPr lang="en-US" dirty="0"/>
              <a:t> involve?</a:t>
            </a:r>
          </a:p>
          <a:p>
            <a:pPr marL="0" indent="0">
              <a:buNone/>
            </a:pPr>
            <a:br>
              <a:rPr lang="en-US" b="1" dirty="0"/>
            </a:br>
            <a:r>
              <a:rPr lang="en-US" b="1" dirty="0"/>
              <a:t>Search careers in this database</a:t>
            </a:r>
          </a:p>
        </p:txBody>
      </p:sp>
      <p:sp>
        <p:nvSpPr>
          <p:cNvPr id="3" name="Title 2"/>
          <p:cNvSpPr>
            <a:spLocks noGrp="1"/>
          </p:cNvSpPr>
          <p:nvPr>
            <p:ph type="title"/>
          </p:nvPr>
        </p:nvSpPr>
        <p:spPr/>
        <p:txBody>
          <a:bodyPr/>
          <a:lstStyle/>
          <a:p>
            <a:r>
              <a:rPr lang="en-US" dirty="0"/>
              <a:t>ENRICHING ACTIVITY</a:t>
            </a:r>
          </a:p>
        </p:txBody>
      </p:sp>
      <p:pic>
        <p:nvPicPr>
          <p:cNvPr id="2051" name="Picture 3" descr="C:\Users\lmethera\Desktop\Untitled-2.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3320" y="1371600"/>
            <a:ext cx="5718909" cy="4197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621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28600" y="1219200"/>
            <a:ext cx="7772400" cy="4724400"/>
          </a:xfrm>
          <a:prstGeom prst="round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p:cNvSpPr>
            <a:spLocks noGrp="1"/>
          </p:cNvSpPr>
          <p:nvPr>
            <p:ph idx="1"/>
          </p:nvPr>
        </p:nvSpPr>
        <p:spPr>
          <a:xfrm>
            <a:off x="381000" y="1295400"/>
            <a:ext cx="7315200" cy="4800600"/>
          </a:xfrm>
        </p:spPr>
        <p:txBody>
          <a:bodyPr>
            <a:noAutofit/>
          </a:bodyPr>
          <a:lstStyle/>
          <a:p>
            <a:pPr lvl="0"/>
            <a:r>
              <a:rPr lang="en-US" sz="2400" dirty="0"/>
              <a:t>Refer students to the </a:t>
            </a:r>
            <a:r>
              <a:rPr lang="en-US" sz="2400" u="sng" dirty="0">
                <a:hlinkClick r:id="rId3"/>
              </a:rPr>
              <a:t>Careers in Agriculture</a:t>
            </a:r>
            <a:r>
              <a:rPr lang="en-US" sz="2400" dirty="0"/>
              <a:t> YouTube playlist. Ask them to choose three careers they might enjoy and watch the associated videos.</a:t>
            </a:r>
          </a:p>
          <a:p>
            <a:pPr lvl="0"/>
            <a:r>
              <a:rPr lang="en-US" sz="2400" dirty="0"/>
              <a:t>The following websites can provide further information about careers in agriculture:</a:t>
            </a:r>
          </a:p>
          <a:p>
            <a:pPr lvl="1"/>
            <a:r>
              <a:rPr lang="en-US" sz="2000" u="sng" dirty="0">
                <a:hlinkClick r:id="rId4"/>
              </a:rPr>
              <a:t>Careers for Green Thumbs</a:t>
            </a:r>
            <a:endParaRPr lang="en-US" sz="2000" dirty="0"/>
          </a:p>
          <a:p>
            <a:pPr lvl="1"/>
            <a:r>
              <a:rPr lang="en-US" sz="2000" u="sng" dirty="0">
                <a:hlinkClick r:id="rId5"/>
              </a:rPr>
              <a:t>Crop Science Career Profiles</a:t>
            </a:r>
            <a:endParaRPr lang="en-US" sz="2000" dirty="0"/>
          </a:p>
          <a:p>
            <a:pPr lvl="1"/>
            <a:r>
              <a:rPr lang="en-US" sz="2000" u="sng" dirty="0">
                <a:hlinkClick r:id="rId6"/>
              </a:rPr>
              <a:t>Feed, Nourish, Thrive</a:t>
            </a:r>
            <a:endParaRPr lang="en-US" sz="2000" dirty="0"/>
          </a:p>
          <a:p>
            <a:r>
              <a:rPr lang="en-US" sz="2400" dirty="0"/>
              <a:t>Interview someone in an agricultural career </a:t>
            </a:r>
          </a:p>
        </p:txBody>
      </p:sp>
      <p:sp>
        <p:nvSpPr>
          <p:cNvPr id="5" name="Title 2"/>
          <p:cNvSpPr>
            <a:spLocks noGrp="1"/>
          </p:cNvSpPr>
          <p:nvPr>
            <p:ph type="title"/>
          </p:nvPr>
        </p:nvSpPr>
        <p:spPr>
          <a:xfrm>
            <a:off x="381000" y="13137"/>
            <a:ext cx="8458200" cy="1143000"/>
          </a:xfrm>
        </p:spPr>
        <p:txBody>
          <a:bodyPr/>
          <a:lstStyle/>
          <a:p>
            <a:r>
              <a:rPr lang="en-US" dirty="0"/>
              <a:t>Enriching activities</a:t>
            </a:r>
          </a:p>
        </p:txBody>
      </p:sp>
    </p:spTree>
    <p:extLst>
      <p:ext uri="{BB962C8B-B14F-4D97-AF65-F5344CB8AC3E}">
        <p14:creationId xmlns:p14="http://schemas.microsoft.com/office/powerpoint/2010/main" val="276264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28600" y="1219200"/>
            <a:ext cx="7772400" cy="4724400"/>
          </a:xfrm>
          <a:prstGeom prst="round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Content Placeholder 3"/>
          <p:cNvSpPr>
            <a:spLocks noGrp="1"/>
          </p:cNvSpPr>
          <p:nvPr>
            <p:ph idx="1"/>
          </p:nvPr>
        </p:nvSpPr>
        <p:spPr>
          <a:xfrm>
            <a:off x="497963" y="1341437"/>
            <a:ext cx="7391400" cy="5287963"/>
          </a:xfrm>
        </p:spPr>
        <p:txBody>
          <a:bodyPr vert="horz" lIns="91440" tIns="45720" rIns="91440" bIns="45720" rtlCol="0" anchor="t">
            <a:noAutofit/>
          </a:bodyPr>
          <a:lstStyle/>
          <a:p>
            <a:pPr lvl="0"/>
            <a:r>
              <a:rPr lang="en-US" sz="2000" dirty="0"/>
              <a:t>Watch the </a:t>
            </a:r>
            <a:r>
              <a:rPr lang="en-US" sz="2000" i="1" dirty="0">
                <a:hlinkClick r:id="rId3"/>
              </a:rPr>
              <a:t>Where in the World </a:t>
            </a:r>
            <a:r>
              <a:rPr lang="en-US" sz="2000" dirty="0"/>
              <a:t>video and discuss how culture impacts the demand for jobs in agriculture.</a:t>
            </a:r>
          </a:p>
          <a:p>
            <a:pPr lvl="0"/>
            <a:r>
              <a:rPr lang="en-US" sz="2000" dirty="0"/>
              <a:t>Utilize the </a:t>
            </a:r>
            <a:r>
              <a:rPr lang="en-US" sz="2000" u="sng" dirty="0">
                <a:hlinkClick r:id="rId4"/>
              </a:rPr>
              <a:t>Living Science Career Cards</a:t>
            </a:r>
            <a:r>
              <a:rPr lang="en-US" sz="2000" dirty="0"/>
              <a:t> to introduce 50 science careers within the scope of agriculture and natural resources.</a:t>
            </a:r>
          </a:p>
          <a:p>
            <a:r>
              <a:rPr lang="en-US" sz="2000" dirty="0"/>
              <a:t>Meet the Bug Chicks by watching the three-minute video clip </a:t>
            </a:r>
            <a:r>
              <a:rPr lang="en-US" sz="2000" i="1" u="sng" dirty="0">
                <a:hlinkClick r:id="rId5"/>
              </a:rPr>
              <a:t>You’re Hired!</a:t>
            </a:r>
            <a:r>
              <a:rPr lang="en-US" sz="2000" i="1" dirty="0"/>
              <a:t>. </a:t>
            </a:r>
            <a:r>
              <a:rPr lang="en-US" sz="2000" dirty="0"/>
              <a:t>Students will be introduced to several careers and jobs in the industry of agriculture through live footage of a variety of individuals busy at work.</a:t>
            </a:r>
          </a:p>
          <a:p>
            <a:r>
              <a:rPr lang="en-US" sz="2000" dirty="0"/>
              <a:t>Students will understand the importance of taking action through service-learning using the WE Service Learning in Action: </a:t>
            </a:r>
            <a:r>
              <a:rPr lang="en-US" sz="2000" u="sng" dirty="0">
                <a:hlinkClick r:id="rId6"/>
              </a:rPr>
              <a:t>Careers</a:t>
            </a:r>
            <a:r>
              <a:rPr lang="en-US" sz="2000" dirty="0"/>
              <a:t> lesson plan </a:t>
            </a:r>
          </a:p>
          <a:p>
            <a:endParaRPr lang="en-US" sz="2400" dirty="0">
              <a:ea typeface="+mn-lt"/>
              <a:cs typeface="+mn-lt"/>
            </a:endParaRPr>
          </a:p>
          <a:p>
            <a:pPr marL="0" lvl="0" indent="0">
              <a:buNone/>
            </a:pPr>
            <a:endParaRPr lang="en-US" sz="2400" dirty="0"/>
          </a:p>
          <a:p>
            <a:pPr marL="0" indent="0">
              <a:buNone/>
            </a:pPr>
            <a:endParaRPr lang="en-US" sz="2400" dirty="0">
              <a:cs typeface="Calibri"/>
            </a:endParaRPr>
          </a:p>
        </p:txBody>
      </p:sp>
      <p:sp>
        <p:nvSpPr>
          <p:cNvPr id="3" name="Title 2"/>
          <p:cNvSpPr>
            <a:spLocks noGrp="1"/>
          </p:cNvSpPr>
          <p:nvPr>
            <p:ph type="title"/>
          </p:nvPr>
        </p:nvSpPr>
        <p:spPr/>
        <p:txBody>
          <a:bodyPr/>
          <a:lstStyle/>
          <a:p>
            <a:r>
              <a:rPr lang="en-US" dirty="0"/>
              <a:t>Enriching activities</a:t>
            </a:r>
          </a:p>
        </p:txBody>
      </p:sp>
    </p:spTree>
    <p:extLst>
      <p:ext uri="{BB962C8B-B14F-4D97-AF65-F5344CB8AC3E}">
        <p14:creationId xmlns:p14="http://schemas.microsoft.com/office/powerpoint/2010/main" val="4165735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241564"/>
            <a:ext cx="9144000" cy="56926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normAutofit fontScale="90000"/>
          </a:bodyPr>
          <a:lstStyle/>
          <a:p>
            <a:r>
              <a:rPr lang="en-US" dirty="0"/>
              <a:t>Brought to you in collaboration</a:t>
            </a:r>
          </a:p>
        </p:txBody>
      </p:sp>
      <p:sp>
        <p:nvSpPr>
          <p:cNvPr id="8" name="TextBox 7"/>
          <p:cNvSpPr txBox="1"/>
          <p:nvPr/>
        </p:nvSpPr>
        <p:spPr>
          <a:xfrm>
            <a:off x="1676400" y="6128028"/>
            <a:ext cx="5867400" cy="707886"/>
          </a:xfrm>
          <a:prstGeom prst="rect">
            <a:avLst/>
          </a:prstGeom>
          <a:noFill/>
        </p:spPr>
        <p:txBody>
          <a:bodyPr wrap="square" rtlCol="0">
            <a:spAutoFit/>
          </a:bodyPr>
          <a:lstStyle/>
          <a:p>
            <a:pPr algn="ctr"/>
            <a:r>
              <a:rPr lang="en-US" sz="4000" dirty="0">
                <a:solidFill>
                  <a:schemeClr val="bg1"/>
                </a:solidFill>
              </a:rPr>
              <a:t>www.Journey2050.com</a:t>
            </a:r>
          </a:p>
        </p:txBody>
      </p:sp>
      <p:pic>
        <p:nvPicPr>
          <p:cNvPr id="4" name="Picture 2" descr="Home"/>
          <p:cNvPicPr>
            <a:picLocks noChangeAspect="1" noChangeArrowheads="1"/>
          </p:cNvPicPr>
          <p:nvPr/>
        </p:nvPicPr>
        <p:blipFill rotWithShape="1">
          <a:blip r:embed="rId3">
            <a:extLst>
              <a:ext uri="{28A0092B-C50C-407E-A947-70E740481C1C}">
                <a14:useLocalDpi xmlns:a14="http://schemas.microsoft.com/office/drawing/2010/main" val="0"/>
              </a:ext>
            </a:extLst>
          </a:blip>
          <a:srcRect r="78721"/>
          <a:stretch/>
        </p:blipFill>
        <p:spPr bwMode="auto">
          <a:xfrm>
            <a:off x="3107749" y="2915891"/>
            <a:ext cx="1065076" cy="12180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CORPORATE\Current Projects\Journey 2050\Logo\AgforLife\AgForLife_Logo\JPG\AgForLife_RG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97545" y="3173808"/>
            <a:ext cx="1737123" cy="69213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tractor.com/blog/wp-content/uploads/2015/07/National-Agriculture-in-the-Classroom-Organizati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7634" y="1371121"/>
            <a:ext cx="3509681" cy="8229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W:\CORPORATE\Current Projects\Journey 2050\Logo\AITC Canada\AITC Canada 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13295" y="2879911"/>
            <a:ext cx="1275933" cy="120797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4080" y="2838650"/>
            <a:ext cx="1062302" cy="1352350"/>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3365" y="5965948"/>
            <a:ext cx="3055522" cy="736403"/>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9112" y="4724400"/>
            <a:ext cx="3703322" cy="822960"/>
          </a:xfrm>
          <a:prstGeom prst="rect">
            <a:avLst/>
          </a:prstGeom>
        </p:spPr>
      </p:pic>
      <p:pic>
        <p:nvPicPr>
          <p:cNvPr id="9" name="Picture 2" descr="W:\CORPORATE\Current Projects\Journey 2050\Logo\Canola\AlbertaCanola-HorURL-CMYK.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7634" y="4810397"/>
            <a:ext cx="3254601" cy="5828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rotWithShape="1">
          <a:blip r:embed="rId11" cstate="print">
            <a:extLst>
              <a:ext uri="{28A0092B-C50C-407E-A947-70E740481C1C}">
                <a14:useLocalDpi xmlns:a14="http://schemas.microsoft.com/office/drawing/2010/main" val="0"/>
              </a:ext>
            </a:extLst>
          </a:blip>
          <a:srcRect l="5796" t="14785" r="4307" b="10697"/>
          <a:stretch/>
        </p:blipFill>
        <p:spPr>
          <a:xfrm>
            <a:off x="5459722" y="5759973"/>
            <a:ext cx="2319831" cy="1120636"/>
          </a:xfrm>
          <a:prstGeom prst="rect">
            <a:avLst/>
          </a:prstGeom>
        </p:spPr>
      </p:pic>
      <p:pic>
        <p:nvPicPr>
          <p:cNvPr id="12" name="Picture 11">
            <a:extLst>
              <a:ext uri="{FF2B5EF4-FFF2-40B4-BE49-F238E27FC236}">
                <a16:creationId xmlns:a16="http://schemas.microsoft.com/office/drawing/2014/main" id="{06BE2D9B-F352-4203-8A54-8857CBF0431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12237" y="1568050"/>
            <a:ext cx="2517072" cy="538961"/>
          </a:xfrm>
          <a:prstGeom prst="rect">
            <a:avLst/>
          </a:prstGeom>
        </p:spPr>
      </p:pic>
    </p:spTree>
    <p:extLst>
      <p:ext uri="{BB962C8B-B14F-4D97-AF65-F5344CB8AC3E}">
        <p14:creationId xmlns:p14="http://schemas.microsoft.com/office/powerpoint/2010/main" val="243856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00"/>
            <a:ext cx="9144000" cy="6096000"/>
          </a:xfrm>
          <a:prstGeom prst="rect">
            <a:avLst/>
          </a:prstGeom>
        </p:spPr>
      </p:pic>
      <p:sp>
        <p:nvSpPr>
          <p:cNvPr id="27" name="TextBox 26"/>
          <p:cNvSpPr txBox="1"/>
          <p:nvPr/>
        </p:nvSpPr>
        <p:spPr>
          <a:xfrm>
            <a:off x="2362200" y="2160925"/>
            <a:ext cx="2286000" cy="3477875"/>
          </a:xfrm>
          <a:prstGeom prst="rect">
            <a:avLst/>
          </a:prstGeom>
          <a:noFill/>
        </p:spPr>
        <p:txBody>
          <a:bodyPr wrap="square" rtlCol="0">
            <a:spAutoFit/>
          </a:bodyPr>
          <a:lstStyle/>
          <a:p>
            <a:pPr marL="342900" indent="-342900">
              <a:buFont typeface="+mj-lt"/>
              <a:buAutoNum type="arabicPeriod"/>
            </a:pPr>
            <a:r>
              <a:rPr lang="en-US" sz="2000" dirty="0"/>
              <a:t>Ice Cream Cone</a:t>
            </a:r>
          </a:p>
          <a:p>
            <a:pPr marL="342900" indent="-342900">
              <a:buFont typeface="+mj-lt"/>
              <a:buAutoNum type="arabicPeriod"/>
            </a:pPr>
            <a:r>
              <a:rPr lang="en-US" sz="2000" dirty="0"/>
              <a:t>Eggs</a:t>
            </a:r>
          </a:p>
          <a:p>
            <a:pPr marL="342900" indent="-342900">
              <a:buFont typeface="+mj-lt"/>
              <a:buAutoNum type="arabicPeriod"/>
            </a:pPr>
            <a:r>
              <a:rPr lang="en-US" sz="2000" dirty="0"/>
              <a:t>Bread</a:t>
            </a:r>
          </a:p>
          <a:p>
            <a:pPr marL="342900" indent="-342900">
              <a:buFont typeface="+mj-lt"/>
              <a:buAutoNum type="arabicPeriod"/>
            </a:pPr>
            <a:r>
              <a:rPr lang="en-US" sz="2000" dirty="0"/>
              <a:t>Apples</a:t>
            </a:r>
          </a:p>
          <a:p>
            <a:pPr marL="342900" indent="-342900">
              <a:buFont typeface="+mj-lt"/>
              <a:buAutoNum type="arabicPeriod"/>
            </a:pPr>
            <a:r>
              <a:rPr lang="en-US" sz="2000" dirty="0"/>
              <a:t>Orange Juice</a:t>
            </a:r>
          </a:p>
          <a:p>
            <a:pPr marL="342900" indent="-342900">
              <a:buFont typeface="+mj-lt"/>
              <a:buAutoNum type="arabicPeriod"/>
            </a:pPr>
            <a:r>
              <a:rPr lang="en-US" sz="2000" dirty="0"/>
              <a:t>Tomatoes</a:t>
            </a:r>
          </a:p>
          <a:p>
            <a:pPr marL="342900" indent="-342900">
              <a:buFont typeface="+mj-lt"/>
              <a:buAutoNum type="arabicPeriod"/>
            </a:pPr>
            <a:r>
              <a:rPr lang="en-US" sz="2000" dirty="0"/>
              <a:t>Hamburger</a:t>
            </a:r>
          </a:p>
          <a:p>
            <a:pPr marL="342900" indent="-342900">
              <a:buFont typeface="+mj-lt"/>
              <a:buAutoNum type="arabicPeriod"/>
            </a:pPr>
            <a:r>
              <a:rPr lang="en-US" sz="2000" dirty="0"/>
              <a:t>Bacon</a:t>
            </a:r>
          </a:p>
          <a:p>
            <a:pPr marL="342900" indent="-342900">
              <a:buFont typeface="+mj-lt"/>
              <a:buAutoNum type="arabicPeriod"/>
            </a:pPr>
            <a:r>
              <a:rPr lang="en-US" sz="2000" dirty="0"/>
              <a:t>Peanuts</a:t>
            </a:r>
          </a:p>
          <a:p>
            <a:pPr marL="342900" indent="-342900">
              <a:buFont typeface="+mj-lt"/>
              <a:buAutoNum type="arabicPeriod"/>
            </a:pPr>
            <a:r>
              <a:rPr lang="en-US" sz="2000" dirty="0"/>
              <a:t>Potatoes</a:t>
            </a:r>
          </a:p>
          <a:p>
            <a:pPr marL="342900" indent="-342900">
              <a:buFont typeface="+mj-lt"/>
              <a:buAutoNum type="arabicPeriod"/>
            </a:pPr>
            <a:endParaRPr lang="en-US" sz="2000" dirty="0"/>
          </a:p>
        </p:txBody>
      </p:sp>
      <p:sp>
        <p:nvSpPr>
          <p:cNvPr id="29" name="TextBox 28"/>
          <p:cNvSpPr txBox="1"/>
          <p:nvPr/>
        </p:nvSpPr>
        <p:spPr>
          <a:xfrm>
            <a:off x="2133600" y="1524000"/>
            <a:ext cx="3657600" cy="523220"/>
          </a:xfrm>
          <a:prstGeom prst="rect">
            <a:avLst/>
          </a:prstGeom>
          <a:noFill/>
        </p:spPr>
        <p:txBody>
          <a:bodyPr wrap="square" rtlCol="0">
            <a:spAutoFit/>
          </a:bodyPr>
          <a:lstStyle/>
          <a:p>
            <a:pPr algn="ctr"/>
            <a:r>
              <a:rPr lang="en-US" sz="2800" b="1"/>
              <a:t>Grocery List</a:t>
            </a:r>
            <a:endParaRPr lang="en-US" sz="2800" b="1" dirty="0"/>
          </a:p>
        </p:txBody>
      </p:sp>
      <p:cxnSp>
        <p:nvCxnSpPr>
          <p:cNvPr id="5" name="Straight Connector 4"/>
          <p:cNvCxnSpPr>
            <a:stCxn id="8" idx="7"/>
          </p:cNvCxnSpPr>
          <p:nvPr/>
        </p:nvCxnSpPr>
        <p:spPr>
          <a:xfrm flipV="1">
            <a:off x="7164029" y="3100670"/>
            <a:ext cx="311885" cy="58714"/>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flipV="1">
            <a:off x="7796081" y="2224537"/>
            <a:ext cx="140630" cy="244892"/>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6335408" y="2269687"/>
            <a:ext cx="1163794" cy="496478"/>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7748976" y="3406777"/>
            <a:ext cx="145661" cy="375617"/>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5681017" y="3043551"/>
            <a:ext cx="1737457" cy="790958"/>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ln w="0"/>
                <a:solidFill>
                  <a:srgbClr val="FF0000"/>
                </a:solidFill>
                <a:effectLst>
                  <a:outerShdw blurRad="38100" dist="19050" dir="2700000" algn="tl" rotWithShape="0">
                    <a:schemeClr val="dk1">
                      <a:alpha val="40000"/>
                    </a:schemeClr>
                  </a:outerShdw>
                </a:effectLst>
              </a:rPr>
              <a:t>Milk</a:t>
            </a:r>
          </a:p>
        </p:txBody>
      </p:sp>
      <p:sp>
        <p:nvSpPr>
          <p:cNvPr id="10" name="Oval 9"/>
          <p:cNvSpPr/>
          <p:nvPr/>
        </p:nvSpPr>
        <p:spPr>
          <a:xfrm>
            <a:off x="7453318" y="2438400"/>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Dairy Farmer</a:t>
            </a:r>
          </a:p>
        </p:txBody>
      </p:sp>
      <p:sp>
        <p:nvSpPr>
          <p:cNvPr id="11" name="Oval 10"/>
          <p:cNvSpPr/>
          <p:nvPr/>
        </p:nvSpPr>
        <p:spPr>
          <a:xfrm>
            <a:off x="5088433" y="1570647"/>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12" name="Oval 11"/>
          <p:cNvSpPr/>
          <p:nvPr/>
        </p:nvSpPr>
        <p:spPr>
          <a:xfrm>
            <a:off x="7101276" y="3782394"/>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13" name="Oval 12"/>
          <p:cNvSpPr/>
          <p:nvPr/>
        </p:nvSpPr>
        <p:spPr>
          <a:xfrm>
            <a:off x="5108753" y="4111895"/>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14" name="Oval 13"/>
          <p:cNvSpPr/>
          <p:nvPr/>
        </p:nvSpPr>
        <p:spPr>
          <a:xfrm>
            <a:off x="6908094" y="1279087"/>
            <a:ext cx="1283405"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cxnSp>
        <p:nvCxnSpPr>
          <p:cNvPr id="15" name="Straight Connector 14"/>
          <p:cNvCxnSpPr/>
          <p:nvPr/>
        </p:nvCxnSpPr>
        <p:spPr>
          <a:xfrm flipH="1">
            <a:off x="5851913" y="3736278"/>
            <a:ext cx="145661" cy="375617"/>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03802" y="4785465"/>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18" name="Oval 17"/>
          <p:cNvSpPr/>
          <p:nvPr/>
        </p:nvSpPr>
        <p:spPr>
          <a:xfrm>
            <a:off x="7790437" y="4785724"/>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19" name="Oval 18"/>
          <p:cNvSpPr/>
          <p:nvPr/>
        </p:nvSpPr>
        <p:spPr>
          <a:xfrm>
            <a:off x="5861039" y="256014"/>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sp>
        <p:nvSpPr>
          <p:cNvPr id="20" name="Oval 19"/>
          <p:cNvSpPr/>
          <p:nvPr/>
        </p:nvSpPr>
        <p:spPr>
          <a:xfrm>
            <a:off x="7748976" y="86445"/>
            <a:ext cx="1283405"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t>
            </a:r>
          </a:p>
        </p:txBody>
      </p:sp>
      <p:cxnSp>
        <p:nvCxnSpPr>
          <p:cNvPr id="21" name="Straight Connector 20"/>
          <p:cNvCxnSpPr>
            <a:endCxn id="17" idx="0"/>
          </p:cNvCxnSpPr>
          <p:nvPr/>
        </p:nvCxnSpPr>
        <p:spPr>
          <a:xfrm>
            <a:off x="6704984" y="3846980"/>
            <a:ext cx="146518" cy="938485"/>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7" idx="6"/>
          </p:cNvCxnSpPr>
          <p:nvPr/>
        </p:nvCxnSpPr>
        <p:spPr>
          <a:xfrm flipH="1">
            <a:off x="7499202" y="5280765"/>
            <a:ext cx="291235" cy="0"/>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187862" y="4648200"/>
            <a:ext cx="132109" cy="214705"/>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19" idx="5"/>
          </p:cNvCxnSpPr>
          <p:nvPr/>
        </p:nvCxnSpPr>
        <p:spPr>
          <a:xfrm flipH="1" flipV="1">
            <a:off x="6966732" y="1101544"/>
            <a:ext cx="221130" cy="254759"/>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101276" y="438709"/>
            <a:ext cx="679123" cy="143036"/>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8180971" y="1699366"/>
            <a:ext cx="963029" cy="689"/>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8377610" y="4277694"/>
            <a:ext cx="744987" cy="0"/>
          </a:xfrm>
          <a:prstGeom prst="line">
            <a:avLst/>
          </a:prstGeom>
          <a:ln w="28575">
            <a:solidFill>
              <a:schemeClr val="tx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434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2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500"/>
                                        <p:tgtEl>
                                          <p:spTgt spid="17"/>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500"/>
                                        <p:tgtEl>
                                          <p:spTgt spid="1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down)">
                                      <p:cBhvr>
                                        <p:cTn id="49" dur="500"/>
                                        <p:tgtEl>
                                          <p:spTgt spid="20"/>
                                        </p:tgtEl>
                                      </p:cBhvr>
                                    </p:animEffect>
                                  </p:childTnLst>
                                </p:cTn>
                              </p:par>
                              <p:par>
                                <p:cTn id="50" presetID="22" presetClass="entr" presetSubtype="4"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down)">
                                      <p:cBhvr>
                                        <p:cTn id="52" dur="500"/>
                                        <p:tgtEl>
                                          <p:spTgt spid="21"/>
                                        </p:tgtEl>
                                      </p:cBhvr>
                                    </p:animEffect>
                                  </p:childTnLst>
                                </p:cTn>
                              </p:par>
                              <p:par>
                                <p:cTn id="53" presetID="2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22" presetClass="entr" presetSubtype="4" fill="hold"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down)">
                                      <p:cBhvr>
                                        <p:cTn id="58" dur="500"/>
                                        <p:tgtEl>
                                          <p:spTgt spid="28"/>
                                        </p:tgtEl>
                                      </p:cBhvr>
                                    </p:animEffect>
                                  </p:childTnLst>
                                </p:cTn>
                              </p:par>
                              <p:par>
                                <p:cTn id="59" presetID="22" presetClass="entr" presetSubtype="4"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500"/>
                                        <p:tgtEl>
                                          <p:spTgt spid="30"/>
                                        </p:tgtEl>
                                      </p:cBhvr>
                                    </p:animEffect>
                                  </p:childTnLst>
                                </p:cTn>
                              </p:par>
                              <p:par>
                                <p:cTn id="62" presetID="22" presetClass="entr" presetSubtype="4" fill="hold"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500"/>
                                        <p:tgtEl>
                                          <p:spTgt spid="32"/>
                                        </p:tgtEl>
                                      </p:cBhvr>
                                    </p:animEffect>
                                  </p:childTnLst>
                                </p:cTn>
                              </p:par>
                              <p:par>
                                <p:cTn id="65" presetID="22" presetClass="entr" presetSubtype="4"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down)">
                                      <p:cBhvr>
                                        <p:cTn id="67" dur="500"/>
                                        <p:tgtEl>
                                          <p:spTgt spid="35"/>
                                        </p:tgtEl>
                                      </p:cBhvr>
                                    </p:animEffect>
                                  </p:childTnLst>
                                </p:cTn>
                              </p:par>
                              <p:par>
                                <p:cTn id="68" presetID="22" presetClass="entr" presetSubtype="4" fill="hold"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down)">
                                      <p:cBhvr>
                                        <p:cTn id="7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a:stCxn id="5" idx="7"/>
          </p:cNvCxnSpPr>
          <p:nvPr/>
        </p:nvCxnSpPr>
        <p:spPr>
          <a:xfrm flipV="1">
            <a:off x="5342894" y="3038949"/>
            <a:ext cx="120218" cy="587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9" idx="3"/>
          </p:cNvCxnSpPr>
          <p:nvPr/>
        </p:nvCxnSpPr>
        <p:spPr>
          <a:xfrm flipV="1">
            <a:off x="6429961" y="2131788"/>
            <a:ext cx="234771" cy="30907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27" idx="1"/>
          </p:cNvCxnSpPr>
          <p:nvPr/>
        </p:nvCxnSpPr>
        <p:spPr>
          <a:xfrm>
            <a:off x="6664732" y="3038949"/>
            <a:ext cx="287348" cy="11051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10" idx="2"/>
          </p:cNvCxnSpPr>
          <p:nvPr/>
        </p:nvCxnSpPr>
        <p:spPr>
          <a:xfrm flipV="1">
            <a:off x="6728407" y="2499526"/>
            <a:ext cx="1076994" cy="2413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24" idx="4"/>
            <a:endCxn id="11" idx="2"/>
          </p:cNvCxnSpPr>
          <p:nvPr/>
        </p:nvCxnSpPr>
        <p:spPr>
          <a:xfrm>
            <a:off x="6088216" y="3367279"/>
            <a:ext cx="1617754" cy="11248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5783279" y="2162816"/>
            <a:ext cx="140630" cy="24489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4322606" y="2207966"/>
            <a:ext cx="1163794" cy="49647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16" idx="6"/>
          </p:cNvCxnSpPr>
          <p:nvPr/>
        </p:nvCxnSpPr>
        <p:spPr>
          <a:xfrm flipH="1" flipV="1">
            <a:off x="2657746" y="1712666"/>
            <a:ext cx="456144" cy="8827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3228366" y="2438400"/>
            <a:ext cx="183878" cy="25634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4" idx="2"/>
          </p:cNvCxnSpPr>
          <p:nvPr/>
        </p:nvCxnSpPr>
        <p:spPr>
          <a:xfrm flipH="1">
            <a:off x="3290739" y="2871979"/>
            <a:ext cx="2149777" cy="2362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12" idx="4"/>
          </p:cNvCxnSpPr>
          <p:nvPr/>
        </p:nvCxnSpPr>
        <p:spPr>
          <a:xfrm flipH="1">
            <a:off x="3265338" y="2499526"/>
            <a:ext cx="457993" cy="122114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1641757" y="2142970"/>
            <a:ext cx="1447289" cy="3519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265338" y="4987469"/>
            <a:ext cx="457993" cy="2536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p:cNvCxnSpPr>
            <a:endCxn id="17" idx="0"/>
          </p:cNvCxnSpPr>
          <p:nvPr/>
        </p:nvCxnSpPr>
        <p:spPr>
          <a:xfrm flipH="1">
            <a:off x="5817910" y="3345056"/>
            <a:ext cx="63926" cy="37561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4" idx="3"/>
          </p:cNvCxnSpPr>
          <p:nvPr/>
        </p:nvCxnSpPr>
        <p:spPr>
          <a:xfrm flipH="1">
            <a:off x="3594087" y="3222209"/>
            <a:ext cx="2036136" cy="7293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4622467" y="3275661"/>
            <a:ext cx="1113707" cy="109042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21" idx="3"/>
          </p:cNvCxnSpPr>
          <p:nvPr/>
        </p:nvCxnSpPr>
        <p:spPr>
          <a:xfrm flipH="1">
            <a:off x="3208983" y="5251292"/>
            <a:ext cx="3269168" cy="37591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5736174" y="3367279"/>
            <a:ext cx="218306" cy="15830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961463" y="2474765"/>
            <a:ext cx="1345317" cy="251206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9" idx="5"/>
          </p:cNvCxnSpPr>
          <p:nvPr/>
        </p:nvCxnSpPr>
        <p:spPr>
          <a:xfrm>
            <a:off x="4734715" y="5106764"/>
            <a:ext cx="236078" cy="13436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30" idx="2"/>
          </p:cNvCxnSpPr>
          <p:nvPr/>
        </p:nvCxnSpPr>
        <p:spPr>
          <a:xfrm flipH="1" flipV="1">
            <a:off x="1605331" y="4394290"/>
            <a:ext cx="3313376" cy="10513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12" idx="3"/>
          </p:cNvCxnSpPr>
          <p:nvPr/>
        </p:nvCxnSpPr>
        <p:spPr>
          <a:xfrm flipH="1">
            <a:off x="1143000" y="2354456"/>
            <a:ext cx="2122338" cy="245223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a:xfrm>
            <a:off x="381000" y="13137"/>
            <a:ext cx="7620000" cy="1143000"/>
          </a:xfrm>
        </p:spPr>
        <p:txBody>
          <a:bodyPr>
            <a:normAutofit fontScale="90000"/>
          </a:bodyPr>
          <a:lstStyle/>
          <a:p>
            <a:r>
              <a:rPr lang="en-US" dirty="0"/>
              <a:t>How many jobs did it take to produce your food?</a:t>
            </a:r>
          </a:p>
        </p:txBody>
      </p:sp>
      <p:sp>
        <p:nvSpPr>
          <p:cNvPr id="5" name="Oval 4"/>
          <p:cNvSpPr/>
          <p:nvPr/>
        </p:nvSpPr>
        <p:spPr>
          <a:xfrm>
            <a:off x="3668215" y="2981830"/>
            <a:ext cx="1962008" cy="790958"/>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a:ln w="0"/>
                <a:solidFill>
                  <a:srgbClr val="00B050"/>
                </a:solidFill>
                <a:effectLst>
                  <a:outerShdw blurRad="38100" dist="19050" dir="2700000" algn="tl" rotWithShape="0">
                    <a:schemeClr val="dk1">
                      <a:alpha val="40000"/>
                    </a:schemeClr>
                  </a:outerShdw>
                </a:effectLst>
              </a:rPr>
              <a:t>Cheese</a:t>
            </a:r>
          </a:p>
        </p:txBody>
      </p:sp>
      <p:sp>
        <p:nvSpPr>
          <p:cNvPr id="24" name="Oval 23"/>
          <p:cNvSpPr/>
          <p:nvPr/>
        </p:nvSpPr>
        <p:spPr>
          <a:xfrm>
            <a:off x="5440516" y="2376679"/>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Dairy Farmer</a:t>
            </a:r>
          </a:p>
        </p:txBody>
      </p:sp>
      <p:sp>
        <p:nvSpPr>
          <p:cNvPr id="9" name="Oval 8"/>
          <p:cNvSpPr/>
          <p:nvPr/>
        </p:nvSpPr>
        <p:spPr>
          <a:xfrm>
            <a:off x="6467579" y="1286258"/>
            <a:ext cx="1346248"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Animal </a:t>
            </a:r>
          </a:p>
          <a:p>
            <a:pPr algn="ctr"/>
            <a:r>
              <a:rPr lang="en-US" sz="1400" b="1" dirty="0">
                <a:ln w="0"/>
                <a:solidFill>
                  <a:schemeClr val="tx1"/>
                </a:solidFill>
                <a:effectLst>
                  <a:outerShdw blurRad="38100" dist="19050" dir="2700000" algn="tl" rotWithShape="0">
                    <a:schemeClr val="dk1">
                      <a:alpha val="40000"/>
                    </a:schemeClr>
                  </a:outerShdw>
                </a:effectLst>
              </a:rPr>
              <a:t>Geneticist</a:t>
            </a:r>
          </a:p>
        </p:txBody>
      </p:sp>
      <p:sp>
        <p:nvSpPr>
          <p:cNvPr id="10" name="Oval 9"/>
          <p:cNvSpPr/>
          <p:nvPr/>
        </p:nvSpPr>
        <p:spPr>
          <a:xfrm>
            <a:off x="7805401" y="2004226"/>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dirty="0">
                <a:ln w="0"/>
                <a:solidFill>
                  <a:schemeClr val="tx1"/>
                </a:solidFill>
                <a:effectLst>
                  <a:outerShdw blurRad="38100" dist="19050" dir="2700000" algn="tl" rotWithShape="0">
                    <a:schemeClr val="dk1">
                      <a:alpha val="40000"/>
                    </a:schemeClr>
                  </a:outerShdw>
                </a:effectLst>
              </a:rPr>
              <a:t>Animal Nutritionist</a:t>
            </a:r>
          </a:p>
        </p:txBody>
      </p:sp>
      <p:sp>
        <p:nvSpPr>
          <p:cNvPr id="11" name="Oval 10"/>
          <p:cNvSpPr/>
          <p:nvPr/>
        </p:nvSpPr>
        <p:spPr>
          <a:xfrm>
            <a:off x="7705970" y="3996869"/>
            <a:ext cx="1346248"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Mechanic</a:t>
            </a:r>
          </a:p>
        </p:txBody>
      </p:sp>
      <p:sp>
        <p:nvSpPr>
          <p:cNvPr id="12" name="Oval 11"/>
          <p:cNvSpPr/>
          <p:nvPr/>
        </p:nvSpPr>
        <p:spPr>
          <a:xfrm>
            <a:off x="3075631" y="1508926"/>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Crop Farmer</a:t>
            </a:r>
          </a:p>
        </p:txBody>
      </p:sp>
      <p:sp>
        <p:nvSpPr>
          <p:cNvPr id="13" name="Oval 12"/>
          <p:cNvSpPr/>
          <p:nvPr/>
        </p:nvSpPr>
        <p:spPr>
          <a:xfrm>
            <a:off x="691932" y="3432717"/>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dirty="0">
                <a:ln w="0"/>
                <a:solidFill>
                  <a:schemeClr val="tx1"/>
                </a:solidFill>
                <a:effectLst>
                  <a:outerShdw blurRad="38100" dist="19050" dir="2700000" algn="tl" rotWithShape="0">
                    <a:schemeClr val="dk1">
                      <a:alpha val="40000"/>
                    </a:schemeClr>
                  </a:outerShdw>
                </a:effectLst>
              </a:rPr>
              <a:t>Insurance Provider</a:t>
            </a:r>
          </a:p>
        </p:txBody>
      </p:sp>
      <p:sp>
        <p:nvSpPr>
          <p:cNvPr id="16" name="Oval 15"/>
          <p:cNvSpPr/>
          <p:nvPr/>
        </p:nvSpPr>
        <p:spPr>
          <a:xfrm>
            <a:off x="1347203" y="1217366"/>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a:ln w="0"/>
                <a:solidFill>
                  <a:schemeClr val="tx1"/>
                </a:solidFill>
                <a:effectLst>
                  <a:outerShdw blurRad="38100" dist="19050" dir="2700000" algn="tl" rotWithShape="0">
                    <a:schemeClr val="dk1">
                      <a:alpha val="40000"/>
                    </a:schemeClr>
                  </a:outerShdw>
                </a:effectLst>
              </a:rPr>
              <a:t>Soil Scientist</a:t>
            </a:r>
            <a:endParaRPr lang="en-US" sz="1400" b="1" dirty="0">
              <a:ln w="0"/>
              <a:solidFill>
                <a:schemeClr val="tx1"/>
              </a:solidFill>
              <a:effectLst>
                <a:outerShdw blurRad="38100" dist="19050" dir="2700000" algn="tl" rotWithShape="0">
                  <a:schemeClr val="dk1">
                    <a:alpha val="40000"/>
                  </a:schemeClr>
                </a:outerShdw>
              </a:effectLst>
            </a:endParaRPr>
          </a:p>
        </p:txBody>
      </p:sp>
      <p:sp>
        <p:nvSpPr>
          <p:cNvPr id="17" name="Oval 16"/>
          <p:cNvSpPr/>
          <p:nvPr/>
        </p:nvSpPr>
        <p:spPr>
          <a:xfrm>
            <a:off x="5088473" y="3720673"/>
            <a:ext cx="145887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Bank Loans Officer</a:t>
            </a:r>
          </a:p>
        </p:txBody>
      </p:sp>
      <p:sp>
        <p:nvSpPr>
          <p:cNvPr id="18" name="Oval 17"/>
          <p:cNvSpPr/>
          <p:nvPr/>
        </p:nvSpPr>
        <p:spPr>
          <a:xfrm>
            <a:off x="2340758" y="3674321"/>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Truck Driver</a:t>
            </a:r>
          </a:p>
        </p:txBody>
      </p:sp>
      <p:sp>
        <p:nvSpPr>
          <p:cNvPr id="19" name="Oval 18"/>
          <p:cNvSpPr/>
          <p:nvPr/>
        </p:nvSpPr>
        <p:spPr>
          <a:xfrm>
            <a:off x="3629022" y="4261234"/>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a:ln w="0"/>
                <a:solidFill>
                  <a:schemeClr val="tx1"/>
                </a:solidFill>
                <a:effectLst>
                  <a:outerShdw blurRad="38100" dist="19050" dir="2700000" algn="tl" rotWithShape="0">
                    <a:schemeClr val="dk1">
                      <a:alpha val="40000"/>
                    </a:schemeClr>
                  </a:outerShdw>
                </a:effectLst>
              </a:rPr>
              <a:t>Engineer</a:t>
            </a:r>
            <a:endParaRPr lang="en-US" sz="1400" b="1" dirty="0">
              <a:ln w="0"/>
              <a:solidFill>
                <a:schemeClr val="tx1"/>
              </a:solidFill>
              <a:effectLst>
                <a:outerShdw blurRad="38100" dist="19050" dir="2700000" algn="tl" rotWithShape="0">
                  <a:schemeClr val="dk1">
                    <a:alpha val="40000"/>
                  </a:schemeClr>
                </a:outerShdw>
              </a:effectLst>
            </a:endParaRPr>
          </a:p>
        </p:txBody>
      </p:sp>
      <p:sp>
        <p:nvSpPr>
          <p:cNvPr id="20" name="Oval 19"/>
          <p:cNvSpPr/>
          <p:nvPr/>
        </p:nvSpPr>
        <p:spPr>
          <a:xfrm>
            <a:off x="185587" y="4745826"/>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a:ln w="0"/>
                <a:solidFill>
                  <a:schemeClr val="tx1"/>
                </a:solidFill>
                <a:effectLst>
                  <a:outerShdw blurRad="38100" dist="19050" dir="2700000" algn="tl" rotWithShape="0">
                    <a:schemeClr val="dk1">
                      <a:alpha val="40000"/>
                    </a:schemeClr>
                  </a:outerShdw>
                </a:effectLst>
              </a:rPr>
              <a:t>Hydrologist</a:t>
            </a:r>
            <a:endParaRPr lang="en-US" sz="1200" b="1" dirty="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6286226" y="4405762"/>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a:ln w="0"/>
                <a:solidFill>
                  <a:schemeClr val="tx1"/>
                </a:solidFill>
                <a:effectLst>
                  <a:outerShdw blurRad="38100" dist="19050" dir="2700000" algn="tl" rotWithShape="0">
                    <a:schemeClr val="dk1">
                      <a:alpha val="40000"/>
                    </a:schemeClr>
                  </a:outerShdw>
                </a:effectLst>
              </a:rPr>
              <a:t>Food Scientist</a:t>
            </a:r>
            <a:endParaRPr lang="en-US" sz="1200" b="1" dirty="0">
              <a:ln w="0"/>
              <a:solidFill>
                <a:schemeClr val="tx1"/>
              </a:solidFill>
              <a:effectLst>
                <a:outerShdw blurRad="38100" dist="19050" dir="2700000" algn="tl" rotWithShape="0">
                  <a:schemeClr val="dk1">
                    <a:alpha val="40000"/>
                  </a:schemeClr>
                </a:outerShdw>
              </a:effectLst>
            </a:endParaRPr>
          </a:p>
        </p:txBody>
      </p:sp>
      <p:sp>
        <p:nvSpPr>
          <p:cNvPr id="22" name="Oval 21"/>
          <p:cNvSpPr/>
          <p:nvPr/>
        </p:nvSpPr>
        <p:spPr>
          <a:xfrm>
            <a:off x="1980196" y="4901062"/>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dirty="0">
                <a:ln w="0"/>
                <a:solidFill>
                  <a:schemeClr val="tx1"/>
                </a:solidFill>
                <a:effectLst>
                  <a:outerShdw blurRad="38100" dist="19050" dir="2700000" algn="tl" rotWithShape="0">
                    <a:schemeClr val="dk1">
                      <a:alpha val="40000"/>
                    </a:schemeClr>
                  </a:outerShdw>
                </a:effectLst>
              </a:rPr>
              <a:t>Processing Plant Manager or Worker</a:t>
            </a:r>
          </a:p>
        </p:txBody>
      </p:sp>
      <p:sp>
        <p:nvSpPr>
          <p:cNvPr id="26" name="Oval 25"/>
          <p:cNvSpPr/>
          <p:nvPr/>
        </p:nvSpPr>
        <p:spPr>
          <a:xfrm>
            <a:off x="4574996" y="1266620"/>
            <a:ext cx="1554891"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Veterinarian</a:t>
            </a:r>
          </a:p>
        </p:txBody>
      </p:sp>
      <p:sp>
        <p:nvSpPr>
          <p:cNvPr id="27" name="Oval 26"/>
          <p:cNvSpPr/>
          <p:nvPr/>
        </p:nvSpPr>
        <p:spPr>
          <a:xfrm>
            <a:off x="6762373" y="3004393"/>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Inspector</a:t>
            </a:r>
          </a:p>
        </p:txBody>
      </p:sp>
      <p:sp>
        <p:nvSpPr>
          <p:cNvPr id="28" name="Oval 27"/>
          <p:cNvSpPr/>
          <p:nvPr/>
        </p:nvSpPr>
        <p:spPr>
          <a:xfrm>
            <a:off x="352840" y="2209144"/>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a:ln w="0"/>
                <a:solidFill>
                  <a:schemeClr val="tx1"/>
                </a:solidFill>
                <a:effectLst>
                  <a:outerShdw blurRad="38100" dist="19050" dir="2700000" algn="tl" rotWithShape="0">
                    <a:schemeClr val="dk1">
                      <a:alpha val="40000"/>
                    </a:schemeClr>
                  </a:outerShdw>
                </a:effectLst>
              </a:rPr>
              <a:t>Plant Geneticist</a:t>
            </a:r>
            <a:endParaRPr lang="en-US" sz="1400" b="1" dirty="0">
              <a:ln w="0"/>
              <a:solidFill>
                <a:schemeClr val="tx1"/>
              </a:solidFill>
              <a:effectLst>
                <a:outerShdw blurRad="38100" dist="19050" dir="2700000" algn="tl" rotWithShape="0">
                  <a:schemeClr val="dk1">
                    <a:alpha val="40000"/>
                  </a:schemeClr>
                </a:outerShdw>
              </a:effectLst>
            </a:endParaRPr>
          </a:p>
        </p:txBody>
      </p:sp>
      <p:sp>
        <p:nvSpPr>
          <p:cNvPr id="29" name="Oval 28"/>
          <p:cNvSpPr/>
          <p:nvPr/>
        </p:nvSpPr>
        <p:spPr>
          <a:xfrm>
            <a:off x="2023659" y="2494966"/>
            <a:ext cx="1310543"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b="1" dirty="0">
                <a:ln w="0"/>
                <a:solidFill>
                  <a:schemeClr val="tx1"/>
                </a:solidFill>
                <a:effectLst>
                  <a:outerShdw blurRad="38100" dist="19050" dir="2700000" algn="tl" rotWithShape="0">
                    <a:schemeClr val="dk1">
                      <a:alpha val="40000"/>
                    </a:schemeClr>
                  </a:outerShdw>
                </a:effectLst>
              </a:rPr>
              <a:t>Feed or </a:t>
            </a:r>
            <a:r>
              <a:rPr lang="en-US" sz="1200" b="1">
                <a:ln w="0"/>
                <a:solidFill>
                  <a:schemeClr val="tx1"/>
                </a:solidFill>
                <a:effectLst>
                  <a:outerShdw blurRad="38100" dist="19050" dir="2700000" algn="tl" rotWithShape="0">
                    <a:schemeClr val="dk1">
                      <a:alpha val="40000"/>
                    </a:schemeClr>
                  </a:outerShdw>
                </a:effectLst>
              </a:rPr>
              <a:t>Seed Store Manager</a:t>
            </a:r>
            <a:endParaRPr lang="en-US" sz="1200" b="1" dirty="0">
              <a:ln w="0"/>
              <a:solidFill>
                <a:schemeClr val="tx1"/>
              </a:solidFill>
              <a:effectLst>
                <a:outerShdw blurRad="38100" dist="19050" dir="2700000" algn="tl" rotWithShape="0">
                  <a:schemeClr val="dk1">
                    <a:alpha val="40000"/>
                  </a:schemeClr>
                </a:outerShdw>
              </a:effectLst>
            </a:endParaRPr>
          </a:p>
        </p:txBody>
      </p:sp>
      <p:sp>
        <p:nvSpPr>
          <p:cNvPr id="30" name="Oval 29"/>
          <p:cNvSpPr/>
          <p:nvPr/>
        </p:nvSpPr>
        <p:spPr>
          <a:xfrm>
            <a:off x="4918707" y="4950316"/>
            <a:ext cx="1295400" cy="990600"/>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ln w="0"/>
                <a:solidFill>
                  <a:schemeClr val="tx1"/>
                </a:solidFill>
                <a:effectLst>
                  <a:outerShdw blurRad="38100" dist="19050" dir="2700000" algn="tl" rotWithShape="0">
                    <a:schemeClr val="dk1">
                      <a:alpha val="40000"/>
                    </a:schemeClr>
                  </a:outerShdw>
                </a:effectLst>
              </a:rPr>
              <a:t>Teacher or Professor</a:t>
            </a:r>
          </a:p>
        </p:txBody>
      </p:sp>
      <p:cxnSp>
        <p:nvCxnSpPr>
          <p:cNvPr id="80" name="Straight Connector 79"/>
          <p:cNvCxnSpPr/>
          <p:nvPr/>
        </p:nvCxnSpPr>
        <p:spPr>
          <a:xfrm flipH="1">
            <a:off x="2781272" y="4675803"/>
            <a:ext cx="85579" cy="261775"/>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26" name="Picture 2" descr="C:\Users\lmethera\AppData\Local\Microsoft\Windows\Temporary Internet Files\Content.IE5\JGQUAYHG\CHEES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769" y="198896"/>
            <a:ext cx="1463885" cy="1310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2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21" presetClass="entr" presetSubtype="1"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heel(1)">
                                      <p:cBhvr>
                                        <p:cTn id="13" dur="2000"/>
                                        <p:tgtEl>
                                          <p:spTgt spid="32"/>
                                        </p:tgtEl>
                                      </p:cBhvr>
                                    </p:animEffect>
                                  </p:childTnLst>
                                </p:cTn>
                              </p:par>
                              <p:par>
                                <p:cTn id="14" presetID="21" presetClass="entr" presetSubtype="1"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heel(1)">
                                      <p:cBhvr>
                                        <p:cTn id="16" dur="2000"/>
                                        <p:tgtEl>
                                          <p:spTgt spid="34"/>
                                        </p:tgtEl>
                                      </p:cBhvr>
                                    </p:animEffect>
                                  </p:childTnLst>
                                </p:cTn>
                              </p:par>
                              <p:par>
                                <p:cTn id="17" presetID="21"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par>
                                <p:cTn id="20" presetID="21" presetClass="entr" presetSubtype="1"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heel(1)">
                                      <p:cBhvr>
                                        <p:cTn id="22" dur="2000"/>
                                        <p:tgtEl>
                                          <p:spTgt spid="39"/>
                                        </p:tgtEl>
                                      </p:cBhvr>
                                    </p:animEffect>
                                  </p:childTnLst>
                                </p:cTn>
                              </p:par>
                              <p:par>
                                <p:cTn id="23" presetID="21" presetClass="entr" presetSubtype="1"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heel(1)">
                                      <p:cBhvr>
                                        <p:cTn id="25" dur="2000"/>
                                        <p:tgtEl>
                                          <p:spTgt spid="43"/>
                                        </p:tgtEl>
                                      </p:cBhvr>
                                    </p:animEffect>
                                  </p:childTnLst>
                                </p:cTn>
                              </p:par>
                              <p:par>
                                <p:cTn id="26" presetID="21" presetClass="entr" presetSubtype="1" fill="hold"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heel(1)">
                                      <p:cBhvr>
                                        <p:cTn id="28" dur="2000"/>
                                        <p:tgtEl>
                                          <p:spTgt spid="45"/>
                                        </p:tgtEl>
                                      </p:cBhvr>
                                    </p:animEffect>
                                  </p:childTnLst>
                                </p:cTn>
                              </p:par>
                              <p:par>
                                <p:cTn id="29" presetID="21" presetClass="entr" presetSubtype="1"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heel(1)">
                                      <p:cBhvr>
                                        <p:cTn id="31" dur="2000"/>
                                        <p:tgtEl>
                                          <p:spTgt spid="48"/>
                                        </p:tgtEl>
                                      </p:cBhvr>
                                    </p:animEffect>
                                  </p:childTnLst>
                                </p:cTn>
                              </p:par>
                              <p:par>
                                <p:cTn id="32" presetID="21" presetClass="entr" presetSubtype="1"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heel(1)">
                                      <p:cBhvr>
                                        <p:cTn id="34" dur="2000"/>
                                        <p:tgtEl>
                                          <p:spTgt spid="50"/>
                                        </p:tgtEl>
                                      </p:cBhvr>
                                    </p:animEffect>
                                  </p:childTnLst>
                                </p:cTn>
                              </p:par>
                              <p:par>
                                <p:cTn id="35" presetID="21" presetClass="entr" presetSubtype="1"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par>
                                <p:cTn id="38" presetID="21" presetClass="entr" presetSubtype="1"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wheel(1)">
                                      <p:cBhvr>
                                        <p:cTn id="40" dur="2000"/>
                                        <p:tgtEl>
                                          <p:spTgt spid="54"/>
                                        </p:tgtEl>
                                      </p:cBhvr>
                                    </p:animEffect>
                                  </p:childTnLst>
                                </p:cTn>
                              </p:par>
                              <p:par>
                                <p:cTn id="41" presetID="21" presetClass="entr" presetSubtype="1"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heel(1)">
                                      <p:cBhvr>
                                        <p:cTn id="43" dur="2000"/>
                                        <p:tgtEl>
                                          <p:spTgt spid="58"/>
                                        </p:tgtEl>
                                      </p:cBhvr>
                                    </p:animEffect>
                                  </p:childTnLst>
                                </p:cTn>
                              </p:par>
                              <p:par>
                                <p:cTn id="44" presetID="21" presetClass="entr" presetSubtype="1"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heel(1)">
                                      <p:cBhvr>
                                        <p:cTn id="46" dur="2000"/>
                                        <p:tgtEl>
                                          <p:spTgt spid="60"/>
                                        </p:tgtEl>
                                      </p:cBhvr>
                                    </p:animEffect>
                                  </p:childTnLst>
                                </p:cTn>
                              </p:par>
                              <p:par>
                                <p:cTn id="47" presetID="21" presetClass="entr" presetSubtype="1" fill="hold"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heel(1)">
                                      <p:cBhvr>
                                        <p:cTn id="49" dur="2000"/>
                                        <p:tgtEl>
                                          <p:spTgt spid="62"/>
                                        </p:tgtEl>
                                      </p:cBhvr>
                                    </p:animEffect>
                                  </p:childTnLst>
                                </p:cTn>
                              </p:par>
                              <p:par>
                                <p:cTn id="50" presetID="21" presetClass="entr" presetSubtype="1" fill="hold" nodeType="with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wheel(1)">
                                      <p:cBhvr>
                                        <p:cTn id="52" dur="2000"/>
                                        <p:tgtEl>
                                          <p:spTgt spid="64"/>
                                        </p:tgtEl>
                                      </p:cBhvr>
                                    </p:animEffect>
                                  </p:childTnLst>
                                </p:cTn>
                              </p:par>
                              <p:par>
                                <p:cTn id="53" presetID="21" presetClass="entr" presetSubtype="1"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heel(1)">
                                      <p:cBhvr>
                                        <p:cTn id="55" dur="2000"/>
                                        <p:tgtEl>
                                          <p:spTgt spid="69"/>
                                        </p:tgtEl>
                                      </p:cBhvr>
                                    </p:animEffect>
                                  </p:childTnLst>
                                </p:cTn>
                              </p:par>
                              <p:par>
                                <p:cTn id="56" presetID="21" presetClass="entr" presetSubtype="1" fill="hold"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heel(1)">
                                      <p:cBhvr>
                                        <p:cTn id="58" dur="2000"/>
                                        <p:tgtEl>
                                          <p:spTgt spid="74"/>
                                        </p:tgtEl>
                                      </p:cBhvr>
                                    </p:animEffect>
                                  </p:childTnLst>
                                </p:cTn>
                              </p:par>
                              <p:par>
                                <p:cTn id="59" presetID="21" presetClass="entr" presetSubtype="1" fill="hold" nodeType="with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heel(1)">
                                      <p:cBhvr>
                                        <p:cTn id="61" dur="2000"/>
                                        <p:tgtEl>
                                          <p:spTgt spid="76"/>
                                        </p:tgtEl>
                                      </p:cBhvr>
                                    </p:animEffect>
                                  </p:childTnLst>
                                </p:cTn>
                              </p:par>
                              <p:par>
                                <p:cTn id="62" presetID="21" presetClass="entr" presetSubtype="1" fill="hold" nodeType="with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heel(1)">
                                      <p:cBhvr>
                                        <p:cTn id="64" dur="2000"/>
                                        <p:tgtEl>
                                          <p:spTgt spid="78"/>
                                        </p:tgtEl>
                                      </p:cBhvr>
                                    </p:animEffect>
                                  </p:childTnLst>
                                </p:cTn>
                              </p:par>
                              <p:par>
                                <p:cTn id="65" presetID="21" presetClass="entr" presetSubtype="1" fill="hold"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heel(1)">
                                      <p:cBhvr>
                                        <p:cTn id="67" dur="2000"/>
                                        <p:tgtEl>
                                          <p:spTgt spid="82"/>
                                        </p:tgtEl>
                                      </p:cBhvr>
                                    </p:animEffect>
                                  </p:childTnLst>
                                </p:cTn>
                              </p:par>
                              <p:par>
                                <p:cTn id="68" presetID="21" presetClass="entr" presetSubtype="1" fill="hold" nodeType="with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wheel(1)">
                                      <p:cBhvr>
                                        <p:cTn id="70" dur="2000"/>
                                        <p:tgtEl>
                                          <p:spTgt spid="84"/>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heel(1)">
                                      <p:cBhvr>
                                        <p:cTn id="73" dur="2000"/>
                                        <p:tgtEl>
                                          <p:spTgt spid="24"/>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heel(1)">
                                      <p:cBhvr>
                                        <p:cTn id="76" dur="2000"/>
                                        <p:tgtEl>
                                          <p:spTgt spid="9"/>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heel(1)">
                                      <p:cBhvr>
                                        <p:cTn id="79" dur="2000"/>
                                        <p:tgtEl>
                                          <p:spTgt spid="10"/>
                                        </p:tgtEl>
                                      </p:cBhvr>
                                    </p:animEffect>
                                  </p:childTnLst>
                                </p:cTn>
                              </p:par>
                              <p:par>
                                <p:cTn id="80" presetID="21" presetClass="entr" presetSubtype="1"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heel(1)">
                                      <p:cBhvr>
                                        <p:cTn id="82" dur="2000"/>
                                        <p:tgtEl>
                                          <p:spTgt spid="11"/>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heel(1)">
                                      <p:cBhvr>
                                        <p:cTn id="85" dur="2000"/>
                                        <p:tgtEl>
                                          <p:spTgt spid="12"/>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heel(1)">
                                      <p:cBhvr>
                                        <p:cTn id="88" dur="2000"/>
                                        <p:tgtEl>
                                          <p:spTgt spid="13"/>
                                        </p:tgtEl>
                                      </p:cBhvr>
                                    </p:animEffect>
                                  </p:childTnLst>
                                </p:cTn>
                              </p:par>
                              <p:par>
                                <p:cTn id="89" presetID="21" presetClass="entr" presetSubtype="1" fill="hold" grpId="0"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heel(1)">
                                      <p:cBhvr>
                                        <p:cTn id="91" dur="2000"/>
                                        <p:tgtEl>
                                          <p:spTgt spid="16"/>
                                        </p:tgtEl>
                                      </p:cBhvr>
                                    </p:animEffect>
                                  </p:childTnLst>
                                </p:cTn>
                              </p:par>
                              <p:par>
                                <p:cTn id="92" presetID="21" presetClass="entr" presetSubtype="1"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wheel(1)">
                                      <p:cBhvr>
                                        <p:cTn id="94" dur="2000"/>
                                        <p:tgtEl>
                                          <p:spTgt spid="17"/>
                                        </p:tgtEl>
                                      </p:cBhvr>
                                    </p:animEffect>
                                  </p:childTnLst>
                                </p:cTn>
                              </p:par>
                              <p:par>
                                <p:cTn id="95" presetID="21" presetClass="entr" presetSubtype="1" fill="hold" grpId="0"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heel(1)">
                                      <p:cBhvr>
                                        <p:cTn id="97" dur="2000"/>
                                        <p:tgtEl>
                                          <p:spTgt spid="18"/>
                                        </p:tgtEl>
                                      </p:cBhvr>
                                    </p:animEffect>
                                  </p:childTnLst>
                                </p:cTn>
                              </p:par>
                              <p:par>
                                <p:cTn id="98" presetID="21" presetClass="entr" presetSubtype="1" fill="hold" grpId="0" nodeType="with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heel(1)">
                                      <p:cBhvr>
                                        <p:cTn id="100" dur="2000"/>
                                        <p:tgtEl>
                                          <p:spTgt spid="19"/>
                                        </p:tgtEl>
                                      </p:cBhvr>
                                    </p:animEffect>
                                  </p:childTnLst>
                                </p:cTn>
                              </p:par>
                              <p:par>
                                <p:cTn id="101" presetID="21" presetClass="entr" presetSubtype="1"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wheel(1)">
                                      <p:cBhvr>
                                        <p:cTn id="103" dur="2000"/>
                                        <p:tgtEl>
                                          <p:spTgt spid="20"/>
                                        </p:tgtEl>
                                      </p:cBhvr>
                                    </p:animEffect>
                                  </p:childTnLst>
                                </p:cTn>
                              </p:par>
                              <p:par>
                                <p:cTn id="104" presetID="21" presetClass="entr" presetSubtype="1"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heel(1)">
                                      <p:cBhvr>
                                        <p:cTn id="106" dur="2000"/>
                                        <p:tgtEl>
                                          <p:spTgt spid="21"/>
                                        </p:tgtEl>
                                      </p:cBhvr>
                                    </p:animEffect>
                                  </p:childTnLst>
                                </p:cTn>
                              </p:par>
                              <p:par>
                                <p:cTn id="107" presetID="21" presetClass="entr" presetSubtype="1"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wheel(1)">
                                      <p:cBhvr>
                                        <p:cTn id="109" dur="2000"/>
                                        <p:tgtEl>
                                          <p:spTgt spid="22"/>
                                        </p:tgtEl>
                                      </p:cBhvr>
                                    </p:animEffect>
                                  </p:childTnLst>
                                </p:cTn>
                              </p:par>
                              <p:par>
                                <p:cTn id="110" presetID="21" presetClass="entr" presetSubtype="1"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heel(1)">
                                      <p:cBhvr>
                                        <p:cTn id="112" dur="2000"/>
                                        <p:tgtEl>
                                          <p:spTgt spid="26"/>
                                        </p:tgtEl>
                                      </p:cBhvr>
                                    </p:animEffect>
                                  </p:childTnLst>
                                </p:cTn>
                              </p:par>
                              <p:par>
                                <p:cTn id="113" presetID="21" presetClass="entr" presetSubtype="1" fill="hold" grpId="0" nodeType="with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heel(1)">
                                      <p:cBhvr>
                                        <p:cTn id="115" dur="2000"/>
                                        <p:tgtEl>
                                          <p:spTgt spid="27"/>
                                        </p:tgtEl>
                                      </p:cBhvr>
                                    </p:animEffect>
                                  </p:childTnLst>
                                </p:cTn>
                              </p:par>
                              <p:par>
                                <p:cTn id="116" presetID="21" presetClass="entr" presetSubtype="1" fill="hold" grpId="0" nodeType="with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heel(1)">
                                      <p:cBhvr>
                                        <p:cTn id="118" dur="2000"/>
                                        <p:tgtEl>
                                          <p:spTgt spid="28"/>
                                        </p:tgtEl>
                                      </p:cBhvr>
                                    </p:animEffect>
                                  </p:childTnLst>
                                </p:cTn>
                              </p:par>
                              <p:par>
                                <p:cTn id="119" presetID="21" presetClass="entr" presetSubtype="1"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wheel(1)">
                                      <p:cBhvr>
                                        <p:cTn id="121" dur="2000"/>
                                        <p:tgtEl>
                                          <p:spTgt spid="29"/>
                                        </p:tgtEl>
                                      </p:cBhvr>
                                    </p:animEffect>
                                  </p:childTnLst>
                                </p:cTn>
                              </p:par>
                              <p:par>
                                <p:cTn id="122" presetID="21" presetClass="entr" presetSubtype="1" fill="hold" grpId="0" nodeType="with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wheel(1)">
                                      <p:cBhvr>
                                        <p:cTn id="124" dur="2000"/>
                                        <p:tgtEl>
                                          <p:spTgt spid="30"/>
                                        </p:tgtEl>
                                      </p:cBhvr>
                                    </p:animEffect>
                                  </p:childTnLst>
                                </p:cTn>
                              </p:par>
                              <p:par>
                                <p:cTn id="125" presetID="21" presetClass="entr" presetSubtype="1" fill="hold" nodeType="withEffect">
                                  <p:stCondLst>
                                    <p:cond delay="0"/>
                                  </p:stCondLst>
                                  <p:childTnLst>
                                    <p:set>
                                      <p:cBhvr>
                                        <p:cTn id="126" dur="1" fill="hold">
                                          <p:stCondLst>
                                            <p:cond delay="0"/>
                                          </p:stCondLst>
                                        </p:cTn>
                                        <p:tgtEl>
                                          <p:spTgt spid="80"/>
                                        </p:tgtEl>
                                        <p:attrNameLst>
                                          <p:attrName>style.visibility</p:attrName>
                                        </p:attrNameLst>
                                      </p:cBhvr>
                                      <p:to>
                                        <p:strVal val="visible"/>
                                      </p:to>
                                    </p:set>
                                    <p:animEffect transition="in" filter="wheel(1)">
                                      <p:cBhvr>
                                        <p:cTn id="127" dur="2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9" grpId="0" animBg="1"/>
      <p:bldP spid="10" grpId="0" animBg="1"/>
      <p:bldP spid="11" grpId="0" animBg="1"/>
      <p:bldP spid="12" grpId="0" animBg="1"/>
      <p:bldP spid="13" grpId="0" animBg="1"/>
      <p:bldP spid="16" grpId="0" animBg="1"/>
      <p:bldP spid="17" grpId="0" animBg="1"/>
      <p:bldP spid="18" grpId="0" animBg="1"/>
      <p:bldP spid="19" grpId="0" animBg="1"/>
      <p:bldP spid="20" grpId="0" animBg="1"/>
      <p:bldP spid="21" grpId="0" animBg="1"/>
      <p:bldP spid="22" grpId="0" animBg="1"/>
      <p:bldP spid="26" grpId="0" animBg="1"/>
      <p:bldP spid="27" grpId="0" animBg="1"/>
      <p:bldP spid="28" grpId="0" animBg="1"/>
      <p:bldP spid="29"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143000" y="1295400"/>
            <a:ext cx="6934200" cy="2308324"/>
          </a:xfrm>
          <a:prstGeom prst="rect">
            <a:avLst/>
          </a:prstGeom>
          <a:noFill/>
        </p:spPr>
        <p:txBody>
          <a:bodyPr wrap="square" rtlCol="0">
            <a:spAutoFit/>
          </a:bodyPr>
          <a:lstStyle/>
          <a:p>
            <a:pPr algn="ctr"/>
            <a:r>
              <a:rPr lang="en-US" sz="4800" b="1" dirty="0"/>
              <a:t>Play the game!</a:t>
            </a:r>
          </a:p>
          <a:p>
            <a:pPr algn="ctr"/>
            <a:endParaRPr lang="en-US" sz="4800" b="1" dirty="0"/>
          </a:p>
          <a:p>
            <a:pPr algn="ctr"/>
            <a:endParaRPr lang="en-US" sz="4800" b="1" dirty="0"/>
          </a:p>
        </p:txBody>
      </p:sp>
      <p:sp>
        <p:nvSpPr>
          <p:cNvPr id="19" name="Down Arrow 1">
            <a:extLst>
              <a:ext uri="{FF2B5EF4-FFF2-40B4-BE49-F238E27FC236}">
                <a16:creationId xmlns:a16="http://schemas.microsoft.com/office/drawing/2014/main" id="{05E72815-7F20-40F7-9519-01D09855587E}"/>
              </a:ext>
            </a:extLst>
          </p:cNvPr>
          <p:cNvSpPr/>
          <p:nvPr/>
        </p:nvSpPr>
        <p:spPr>
          <a:xfrm>
            <a:off x="6792804" y="1877766"/>
            <a:ext cx="1066800" cy="1330192"/>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2">
            <a:extLst>
              <a:ext uri="{FF2B5EF4-FFF2-40B4-BE49-F238E27FC236}">
                <a16:creationId xmlns:a16="http://schemas.microsoft.com/office/drawing/2014/main" id="{416BAF16-B0F5-4A62-BE6D-C656BE256401}"/>
              </a:ext>
            </a:extLst>
          </p:cNvPr>
          <p:cNvSpPr>
            <a:spLocks noGrp="1"/>
          </p:cNvSpPr>
          <p:nvPr>
            <p:ph type="title"/>
          </p:nvPr>
        </p:nvSpPr>
        <p:spPr>
          <a:xfrm>
            <a:off x="381000" y="13137"/>
            <a:ext cx="8458200" cy="1143000"/>
          </a:xfrm>
        </p:spPr>
        <p:txBody>
          <a:bodyPr>
            <a:normAutofit fontScale="90000"/>
          </a:bodyPr>
          <a:lstStyle/>
          <a:p>
            <a:r>
              <a:rPr lang="en-US" dirty="0"/>
              <a:t>Career Game</a:t>
            </a:r>
            <a:br>
              <a:rPr lang="en-US" dirty="0"/>
            </a:br>
            <a:r>
              <a:rPr lang="en-US" sz="3600" dirty="0"/>
              <a:t>Level 6</a:t>
            </a:r>
          </a:p>
        </p:txBody>
      </p:sp>
      <p:pic>
        <p:nvPicPr>
          <p:cNvPr id="2" name="Picture 2" descr="A screenshot of a cell phone&#10;&#10;Description generated with high confidence">
            <a:extLst>
              <a:ext uri="{FF2B5EF4-FFF2-40B4-BE49-F238E27FC236}">
                <a16:creationId xmlns:a16="http://schemas.microsoft.com/office/drawing/2014/main" id="{93DFE4D4-CFAC-4DD3-9183-7FF12CC1ACA2}"/>
              </a:ext>
            </a:extLst>
          </p:cNvPr>
          <p:cNvPicPr>
            <a:picLocks noChangeAspect="1"/>
          </p:cNvPicPr>
          <p:nvPr/>
        </p:nvPicPr>
        <p:blipFill rotWithShape="1">
          <a:blip r:embed="rId3"/>
          <a:srcRect l="-558" t="-4036" r="2644" b="897"/>
          <a:stretch/>
        </p:blipFill>
        <p:spPr>
          <a:xfrm>
            <a:off x="204667" y="3304736"/>
            <a:ext cx="8739543" cy="1899101"/>
          </a:xfrm>
          <a:prstGeom prst="rect">
            <a:avLst/>
          </a:prstGeom>
        </p:spPr>
      </p:pic>
    </p:spTree>
    <p:extLst>
      <p:ext uri="{BB962C8B-B14F-4D97-AF65-F5344CB8AC3E}">
        <p14:creationId xmlns:p14="http://schemas.microsoft.com/office/powerpoint/2010/main" val="235340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44000" cy="7010400"/>
          </a:xfrm>
          <a:prstGeom prst="rect">
            <a:avLst/>
          </a:prstGeom>
        </p:spPr>
      </p:pic>
      <p:sp>
        <p:nvSpPr>
          <p:cNvPr id="3" name="Rectangle 2"/>
          <p:cNvSpPr/>
          <p:nvPr/>
        </p:nvSpPr>
        <p:spPr>
          <a:xfrm>
            <a:off x="-1" y="3853502"/>
            <a:ext cx="9133368" cy="31568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569"/>
            <a:ext cx="1410430" cy="1833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0600" y="42532"/>
            <a:ext cx="1555373" cy="1833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6402" y="42014"/>
            <a:ext cx="2809398" cy="18505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3" descr="W:\CORPORATE\Current Projects\Journey 2050\Games\Career Profiles\Environmental Consultant\Ashley Morgan Creek Sample_web.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8281" y="48685"/>
            <a:ext cx="2475086" cy="18563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4941" y="1905000"/>
            <a:ext cx="9144000" cy="830997"/>
          </a:xfrm>
          <a:prstGeom prst="rect">
            <a:avLst/>
          </a:prstGeom>
          <a:noFill/>
        </p:spPr>
        <p:txBody>
          <a:bodyPr wrap="square" rtlCol="0">
            <a:spAutoFit/>
          </a:bodyPr>
          <a:lstStyle/>
          <a:p>
            <a:pPr algn="ctr"/>
            <a:r>
              <a:rPr lang="en-US" sz="2400" b="1" dirty="0">
                <a:solidFill>
                  <a:schemeClr val="bg1"/>
                </a:solidFill>
              </a:rPr>
              <a:t>Farmers and ranchers represent 2% </a:t>
            </a:r>
            <a:br>
              <a:rPr lang="en-US" sz="2400" b="1" dirty="0">
                <a:solidFill>
                  <a:schemeClr val="bg1"/>
                </a:solidFill>
              </a:rPr>
            </a:br>
            <a:r>
              <a:rPr lang="en-US" sz="2400" b="1" dirty="0">
                <a:solidFill>
                  <a:schemeClr val="bg1"/>
                </a:solidFill>
              </a:rPr>
              <a:t>of the population in North America.</a:t>
            </a:r>
          </a:p>
        </p:txBody>
      </p:sp>
      <p:graphicFrame>
        <p:nvGraphicFramePr>
          <p:cNvPr id="2" name="Chart 1"/>
          <p:cNvGraphicFramePr/>
          <p:nvPr>
            <p:extLst>
              <p:ext uri="{D42A27DB-BD31-4B8C-83A1-F6EECF244321}">
                <p14:modId xmlns:p14="http://schemas.microsoft.com/office/powerpoint/2010/main" val="4171038493"/>
              </p:ext>
            </p:extLst>
          </p:nvPr>
        </p:nvGraphicFramePr>
        <p:xfrm>
          <a:off x="2209800" y="3810000"/>
          <a:ext cx="4724400" cy="3733800"/>
        </p:xfrm>
        <a:graphic>
          <a:graphicData uri="http://schemas.openxmlformats.org/drawingml/2006/chart">
            <c:chart xmlns:c="http://schemas.openxmlformats.org/drawingml/2006/chart" xmlns:r="http://schemas.openxmlformats.org/officeDocument/2006/relationships" r:id="rId8"/>
          </a:graphicData>
        </a:graphic>
      </p:graphicFrame>
      <p:sp>
        <p:nvSpPr>
          <p:cNvPr id="12" name="Down Arrow 11"/>
          <p:cNvSpPr/>
          <p:nvPr/>
        </p:nvSpPr>
        <p:spPr>
          <a:xfrm rot="183255">
            <a:off x="4309600" y="3800282"/>
            <a:ext cx="381000" cy="609600"/>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wn Arrow 12"/>
          <p:cNvSpPr/>
          <p:nvPr/>
        </p:nvSpPr>
        <p:spPr>
          <a:xfrm rot="153156">
            <a:off x="4995399" y="3800282"/>
            <a:ext cx="381000" cy="609600"/>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13"/>
          <p:cNvSpPr/>
          <p:nvPr/>
        </p:nvSpPr>
        <p:spPr>
          <a:xfrm>
            <a:off x="104940" y="2826603"/>
            <a:ext cx="8962860" cy="830997"/>
          </a:xfrm>
          <a:prstGeom prst="rect">
            <a:avLst/>
          </a:prstGeom>
        </p:spPr>
        <p:txBody>
          <a:bodyPr wrap="square">
            <a:spAutoFit/>
          </a:bodyPr>
          <a:lstStyle/>
          <a:p>
            <a:pPr algn="ctr"/>
            <a:r>
              <a:rPr lang="en-US" sz="2400" b="1" dirty="0">
                <a:solidFill>
                  <a:schemeClr val="bg1"/>
                </a:solidFill>
              </a:rPr>
              <a:t>Jobs related to agriculture in </a:t>
            </a:r>
            <a:br>
              <a:rPr lang="en-US" sz="2400" b="1" dirty="0">
                <a:solidFill>
                  <a:schemeClr val="bg1"/>
                </a:solidFill>
              </a:rPr>
            </a:br>
            <a:r>
              <a:rPr lang="en-US" sz="2400" b="1" dirty="0">
                <a:solidFill>
                  <a:schemeClr val="bg1"/>
                </a:solidFill>
              </a:rPr>
              <a:t>America = 1 in 11 and Canada = 1 in 8</a:t>
            </a:r>
          </a:p>
        </p:txBody>
      </p:sp>
      <p:sp>
        <p:nvSpPr>
          <p:cNvPr id="15" name="Rectangle 14"/>
          <p:cNvSpPr/>
          <p:nvPr/>
        </p:nvSpPr>
        <p:spPr>
          <a:xfrm>
            <a:off x="6553199" y="4418064"/>
            <a:ext cx="2496879" cy="2246769"/>
          </a:xfrm>
          <a:prstGeom prst="rect">
            <a:avLst/>
          </a:prstGeom>
        </p:spPr>
        <p:txBody>
          <a:bodyPr wrap="square">
            <a:spAutoFit/>
          </a:bodyPr>
          <a:lstStyle/>
          <a:p>
            <a:pPr algn="ctr"/>
            <a:r>
              <a:rPr lang="en-US" sz="2800" b="1" dirty="0">
                <a:solidFill>
                  <a:srgbClr val="00B050"/>
                </a:solidFill>
              </a:rPr>
              <a:t>Careers in agriculture spread from farm to fork and beyond.</a:t>
            </a:r>
          </a:p>
        </p:txBody>
      </p:sp>
    </p:spTree>
    <p:extLst>
      <p:ext uri="{BB962C8B-B14F-4D97-AF65-F5344CB8AC3E}">
        <p14:creationId xmlns:p14="http://schemas.microsoft.com/office/powerpoint/2010/main" val="316325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ppt_y</p:attrName>
                                        </p:attrNameLst>
                                      </p:cBhvr>
                                      <p:tavLst>
                                        <p:tav tm="0">
                                          <p:val>
                                            <p:strVal val="#ppt_y+#ppt_h*1.125000"/>
                                          </p:val>
                                        </p:tav>
                                        <p:tav tm="100000">
                                          <p:val>
                                            <p:strVal val="#ppt_y"/>
                                          </p:val>
                                        </p:tav>
                                      </p:tavLst>
                                    </p:anim>
                                    <p:animEffect transition="in" filter="wipe(up)">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ppt_y</p:attrName>
                                        </p:attrNameLst>
                                      </p:cBhvr>
                                      <p:tavLst>
                                        <p:tav tm="0">
                                          <p:val>
                                            <p:strVal val="#ppt_y+#ppt_h*1.125000"/>
                                          </p:val>
                                        </p:tav>
                                        <p:tav tm="100000">
                                          <p:val>
                                            <p:strVal val="#ppt_y"/>
                                          </p:val>
                                        </p:tav>
                                      </p:tavLst>
                                    </p:anim>
                                    <p:animEffect transition="in" filter="wipe(up)">
                                      <p:cBhvr>
                                        <p:cTn id="18" dur="500"/>
                                        <p:tgtEl>
                                          <p:spTgt spid="14"/>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up)">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up)">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Follow-Up Discussion</a:t>
            </a:r>
          </a:p>
        </p:txBody>
      </p:sp>
    </p:spTree>
    <p:extLst>
      <p:ext uri="{BB962C8B-B14F-4D97-AF65-F5344CB8AC3E}">
        <p14:creationId xmlns:p14="http://schemas.microsoft.com/office/powerpoint/2010/main" val="867908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alphaModFix amt="20000"/>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7924799" y="3282599"/>
            <a:ext cx="702433" cy="779062"/>
          </a:xfrm>
          <a:prstGeom prst="rect">
            <a:avLst/>
          </a:prstGeom>
        </p:spPr>
      </p:pic>
      <p:pic>
        <p:nvPicPr>
          <p:cNvPr id="5" name="Picture 4"/>
          <p:cNvPicPr>
            <a:picLocks noChangeAspect="1"/>
          </p:cNvPicPr>
          <p:nvPr/>
        </p:nvPicPr>
        <p:blipFill>
          <a:blip r:embed="rId5">
            <a:alphaModFix amt="20000"/>
            <a:extLst>
              <a:ext uri="{28A0092B-C50C-407E-A947-70E740481C1C}">
                <a14:useLocalDpi xmlns:a14="http://schemas.microsoft.com/office/drawing/2010/main"/>
              </a:ext>
            </a:extLst>
          </a:blip>
          <a:stretch>
            <a:fillRect/>
          </a:stretch>
        </p:blipFill>
        <p:spPr>
          <a:xfrm rot="627755">
            <a:off x="8298748" y="1219200"/>
            <a:ext cx="845252" cy="937461"/>
          </a:xfrm>
          <a:prstGeom prst="rect">
            <a:avLst/>
          </a:prstGeom>
        </p:spPr>
      </p:pic>
      <p:pic>
        <p:nvPicPr>
          <p:cNvPr id="6" name="Picture 5"/>
          <p:cNvPicPr>
            <a:picLocks noChangeAspect="1"/>
          </p:cNvPicPr>
          <p:nvPr/>
        </p:nvPicPr>
        <p:blipFill>
          <a:blip r:embed="rId5">
            <a:alphaModFix amt="20000"/>
            <a:extLst>
              <a:ext uri="{28A0092B-C50C-407E-A947-70E740481C1C}">
                <a14:useLocalDpi xmlns:a14="http://schemas.microsoft.com/office/drawing/2010/main"/>
              </a:ext>
            </a:extLst>
          </a:blip>
          <a:stretch>
            <a:fillRect/>
          </a:stretch>
        </p:blipFill>
        <p:spPr>
          <a:xfrm>
            <a:off x="8677741" y="2842688"/>
            <a:ext cx="507645" cy="563024"/>
          </a:xfrm>
          <a:prstGeom prst="rect">
            <a:avLst/>
          </a:prstGeom>
        </p:spPr>
      </p:pic>
      <p:pic>
        <p:nvPicPr>
          <p:cNvPr id="7" name="Picture 6"/>
          <p:cNvPicPr>
            <a:picLocks noChangeAspect="1"/>
          </p:cNvPicPr>
          <p:nvPr/>
        </p:nvPicPr>
        <p:blipFill>
          <a:blip r:embed="rId5">
            <a:alphaModFix amt="20000"/>
            <a:extLst>
              <a:ext uri="{28A0092B-C50C-407E-A947-70E740481C1C}">
                <a14:useLocalDpi xmlns:a14="http://schemas.microsoft.com/office/drawing/2010/main"/>
              </a:ext>
            </a:extLst>
          </a:blip>
          <a:stretch>
            <a:fillRect/>
          </a:stretch>
        </p:blipFill>
        <p:spPr>
          <a:xfrm rot="18670303">
            <a:off x="8322496" y="4191000"/>
            <a:ext cx="507645" cy="563024"/>
          </a:xfrm>
          <a:prstGeom prst="rect">
            <a:avLst/>
          </a:prstGeom>
        </p:spPr>
      </p:pic>
      <p:pic>
        <p:nvPicPr>
          <p:cNvPr id="8" name="Picture 7"/>
          <p:cNvPicPr>
            <a:picLocks noChangeAspect="1"/>
          </p:cNvPicPr>
          <p:nvPr/>
        </p:nvPicPr>
        <p:blipFill>
          <a:blip r:embed="rId6">
            <a:alphaModFix amt="20000"/>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tretch>
            <a:fillRect/>
          </a:stretch>
        </p:blipFill>
        <p:spPr>
          <a:xfrm>
            <a:off x="8890177" y="4848899"/>
            <a:ext cx="507645" cy="563024"/>
          </a:xfrm>
          <a:prstGeom prst="rect">
            <a:avLst/>
          </a:prstGeom>
        </p:spPr>
      </p:pic>
      <p:sp>
        <p:nvSpPr>
          <p:cNvPr id="2" name="Content Placeholder 1"/>
          <p:cNvSpPr>
            <a:spLocks noGrp="1"/>
          </p:cNvSpPr>
          <p:nvPr>
            <p:ph idx="1"/>
          </p:nvPr>
        </p:nvSpPr>
        <p:spPr>
          <a:xfrm>
            <a:off x="432684" y="1371600"/>
            <a:ext cx="8194548" cy="4572000"/>
          </a:xfrm>
        </p:spPr>
        <p:txBody>
          <a:bodyPr>
            <a:noAutofit/>
          </a:bodyPr>
          <a:lstStyle/>
          <a:p>
            <a:pPr lvl="0"/>
            <a:r>
              <a:rPr lang="en-US" sz="2400" dirty="0"/>
              <a:t>Many diverse careers are found in agriculture. </a:t>
            </a:r>
          </a:p>
          <a:p>
            <a:pPr lvl="0"/>
            <a:r>
              <a:rPr lang="en-US" sz="2400" dirty="0"/>
              <a:t>People working in agriculture play a hand in feeding the world sustainably.</a:t>
            </a:r>
          </a:p>
          <a:p>
            <a:pPr lvl="0"/>
            <a:r>
              <a:rPr lang="en-US" sz="2400" dirty="0"/>
              <a:t>Off-farm agricultural careers are important and integral to sustainability. The people in these careers do many things, such as: </a:t>
            </a:r>
          </a:p>
          <a:p>
            <a:pPr lvl="1"/>
            <a:r>
              <a:rPr lang="en-US" sz="2000" dirty="0"/>
              <a:t>Improve efficiency in food production.</a:t>
            </a:r>
          </a:p>
          <a:p>
            <a:pPr lvl="1"/>
            <a:r>
              <a:rPr lang="en-US" sz="2000" dirty="0"/>
              <a:t>Discover and help implement new best management practices to be used in agriculture.</a:t>
            </a:r>
          </a:p>
          <a:p>
            <a:pPr lvl="1"/>
            <a:r>
              <a:rPr lang="en-US" sz="2000" dirty="0"/>
              <a:t>Educate and communicate to the public about the source of our food.</a:t>
            </a:r>
          </a:p>
          <a:p>
            <a:pPr lvl="1"/>
            <a:r>
              <a:rPr lang="en-US" sz="2000" dirty="0"/>
              <a:t>Help minimize food waste and hunger.</a:t>
            </a:r>
          </a:p>
        </p:txBody>
      </p:sp>
      <p:sp>
        <p:nvSpPr>
          <p:cNvPr id="3" name="Title 2"/>
          <p:cNvSpPr>
            <a:spLocks noGrp="1"/>
          </p:cNvSpPr>
          <p:nvPr>
            <p:ph type="title"/>
          </p:nvPr>
        </p:nvSpPr>
        <p:spPr/>
        <p:txBody>
          <a:bodyPr>
            <a:normAutofit/>
          </a:bodyPr>
          <a:lstStyle/>
          <a:p>
            <a:r>
              <a:rPr lang="en-US" dirty="0"/>
              <a:t>Wrap-Up</a:t>
            </a:r>
          </a:p>
        </p:txBody>
      </p:sp>
    </p:spTree>
    <p:extLst>
      <p:ext uri="{BB962C8B-B14F-4D97-AF65-F5344CB8AC3E}">
        <p14:creationId xmlns:p14="http://schemas.microsoft.com/office/powerpoint/2010/main" val="184258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44000" cy="7010400"/>
          </a:xfrm>
          <a:prstGeom prst="rect">
            <a:avLst/>
          </a:prstGeom>
        </p:spPr>
      </p:pic>
      <p:sp>
        <p:nvSpPr>
          <p:cNvPr id="2" name="TextBox 1"/>
          <p:cNvSpPr txBox="1"/>
          <p:nvPr/>
        </p:nvSpPr>
        <p:spPr>
          <a:xfrm>
            <a:off x="0" y="4648200"/>
            <a:ext cx="9144000" cy="923330"/>
          </a:xfrm>
          <a:prstGeom prst="rect">
            <a:avLst/>
          </a:prstGeom>
          <a:noFill/>
        </p:spPr>
        <p:txBody>
          <a:bodyPr wrap="square" rtlCol="0">
            <a:spAutoFit/>
          </a:bodyPr>
          <a:lstStyle/>
          <a:p>
            <a:pPr algn="ctr"/>
            <a:r>
              <a:rPr lang="en-US" sz="5400" b="1" dirty="0">
                <a:solidFill>
                  <a:schemeClr val="bg1"/>
                </a:solidFill>
                <a:effectLst>
                  <a:outerShdw blurRad="38100" dist="38100" dir="2700000" algn="tl">
                    <a:srgbClr val="000000">
                      <a:alpha val="43137"/>
                    </a:srgbClr>
                  </a:outerShdw>
                </a:effectLst>
              </a:rPr>
              <a:t>Questions?</a:t>
            </a:r>
          </a:p>
        </p:txBody>
      </p:sp>
      <p:sp>
        <p:nvSpPr>
          <p:cNvPr id="7" name="Title 1"/>
          <p:cNvSpPr txBox="1">
            <a:spLocks/>
          </p:cNvSpPr>
          <p:nvPr/>
        </p:nvSpPr>
        <p:spPr>
          <a:xfrm>
            <a:off x="0" y="5463565"/>
            <a:ext cx="9144000" cy="12100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cap="all" baseline="0">
                <a:solidFill>
                  <a:schemeClr val="bg1"/>
                </a:solidFill>
                <a:latin typeface="+mj-lt"/>
                <a:ea typeface="+mj-ea"/>
                <a:cs typeface="+mj-cs"/>
              </a:defRPr>
            </a:lvl1pPr>
          </a:lstStyle>
          <a:p>
            <a:r>
              <a:rPr lang="en-US" sz="3600" dirty="0">
                <a:effectLst>
                  <a:outerShdw blurRad="38100" dist="38100" dir="2700000" algn="tl">
                    <a:srgbClr val="000000">
                      <a:alpha val="43137"/>
                    </a:srgbClr>
                  </a:outerShdw>
                </a:effectLst>
              </a:rPr>
              <a:t>Journey2050@nutrien.com</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600" y="228600"/>
            <a:ext cx="5892800" cy="4419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07630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Enriching activities</a:t>
            </a:r>
          </a:p>
        </p:txBody>
      </p:sp>
      <p:pic>
        <p:nvPicPr>
          <p:cNvPr id="1026" name="Picture 2" descr="C:\Users\lmethera\Desktop\Untitled-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00" y="1270000"/>
            <a:ext cx="8128000" cy="4216400"/>
          </a:xfrm>
          <a:prstGeom prst="rect">
            <a:avLst/>
          </a:prstGeom>
          <a:noFill/>
          <a:extLst>
            <a:ext uri="{909E8E84-426E-40DD-AFC4-6F175D3DCCD1}">
              <a14:hiddenFill xmlns:a14="http://schemas.microsoft.com/office/drawing/2010/main">
                <a:solidFill>
                  <a:srgbClr val="FFFFFF"/>
                </a:solidFill>
              </a14:hiddenFill>
            </a:ext>
          </a:extLst>
        </p:spPr>
      </p:pic>
      <p:sp>
        <p:nvSpPr>
          <p:cNvPr id="5" name="Isosceles Triangle 4">
            <a:hlinkClick r:id="rId3"/>
          </p:cNvPr>
          <p:cNvSpPr/>
          <p:nvPr/>
        </p:nvSpPr>
        <p:spPr>
          <a:xfrm rot="5400000">
            <a:off x="4343400" y="3225800"/>
            <a:ext cx="457200" cy="4572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TextBox 5">
            <a:hlinkClick r:id="rId3"/>
          </p:cNvPr>
          <p:cNvSpPr txBox="1"/>
          <p:nvPr/>
        </p:nvSpPr>
        <p:spPr>
          <a:xfrm>
            <a:off x="508000" y="4318000"/>
            <a:ext cx="8128000" cy="113877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200" b="1" dirty="0"/>
              <a:t>HAVE YOU CONSIDERED </a:t>
            </a:r>
            <a:br>
              <a:rPr lang="en-US" sz="3200" b="1" dirty="0"/>
            </a:br>
            <a:r>
              <a:rPr lang="en-US" sz="3200" b="1" dirty="0"/>
              <a:t>A </a:t>
            </a:r>
            <a:r>
              <a:rPr lang="en-US" sz="3600" b="1" dirty="0"/>
              <a:t>CAREER</a:t>
            </a:r>
            <a:r>
              <a:rPr lang="en-US" sz="3200" b="1" dirty="0"/>
              <a:t> IN AGRICULTURE?</a:t>
            </a:r>
          </a:p>
        </p:txBody>
      </p:sp>
    </p:spTree>
    <p:extLst>
      <p:ext uri="{BB962C8B-B14F-4D97-AF65-F5344CB8AC3E}">
        <p14:creationId xmlns:p14="http://schemas.microsoft.com/office/powerpoint/2010/main" val="16982969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BF407C36D0C747973641F1ED99020A" ma:contentTypeVersion="10" ma:contentTypeDescription="Create a new document." ma:contentTypeScope="" ma:versionID="8a934f68d6d9f0beab7319dbb03ea788">
  <xsd:schema xmlns:xsd="http://www.w3.org/2001/XMLSchema" xmlns:xs="http://www.w3.org/2001/XMLSchema" xmlns:p="http://schemas.microsoft.com/office/2006/metadata/properties" xmlns:ns2="6861547e-79da-42ae-b851-7dd4c5e66291" xmlns:ns3="00271793-67dd-4f20-b5de-860dd777cb9a" targetNamespace="http://schemas.microsoft.com/office/2006/metadata/properties" ma:root="true" ma:fieldsID="b2b4a8e85fea41adeed58fb4db30840a" ns2:_="" ns3:_="">
    <xsd:import namespace="6861547e-79da-42ae-b851-7dd4c5e66291"/>
    <xsd:import namespace="00271793-67dd-4f20-b5de-860dd777cb9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61547e-79da-42ae-b851-7dd4c5e662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271793-67dd-4f20-b5de-860dd777cb9a"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9AB4D71-9F3E-41FA-9D5B-F5EFABFDA3E0}"/>
</file>

<file path=customXml/itemProps2.xml><?xml version="1.0" encoding="utf-8"?>
<ds:datastoreItem xmlns:ds="http://schemas.openxmlformats.org/officeDocument/2006/customXml" ds:itemID="{E9158DF2-6665-4BEE-AD49-7FAE033C91AB}">
  <ds:schemaRefs>
    <ds:schemaRef ds:uri="http://schemas.microsoft.com/office/2006/metadata/properties"/>
    <ds:schemaRef ds:uri="http://www.w3.org/XML/1998/namespace"/>
    <ds:schemaRef ds:uri="http://purl.org/dc/terms/"/>
    <ds:schemaRef ds:uri="http://schemas.openxmlformats.org/package/2006/metadata/core-properties"/>
    <ds:schemaRef ds:uri="http://purl.org/dc/elements/1.1/"/>
    <ds:schemaRef ds:uri="http://schemas.microsoft.com/office/2006/documentManagement/types"/>
    <ds:schemaRef ds:uri="http://purl.org/dc/dcmitype/"/>
    <ds:schemaRef ds:uri="http://schemas.microsoft.com/office/infopath/2007/PartnerControls"/>
    <ds:schemaRef ds:uri="a1ca5bd3-dc57-4382-99ab-538758ec9f94"/>
  </ds:schemaRefs>
</ds:datastoreItem>
</file>

<file path=customXml/itemProps3.xml><?xml version="1.0" encoding="utf-8"?>
<ds:datastoreItem xmlns:ds="http://schemas.openxmlformats.org/officeDocument/2006/customXml" ds:itemID="{2F69D66F-59AB-4E3F-9B85-44B7A0E1FF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8541</TotalTime>
  <Words>1361</Words>
  <Application>Microsoft Office PowerPoint</Application>
  <PresentationFormat>On-screen Show (4:3)</PresentationFormat>
  <Paragraphs>152</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PowerPoint Presentation</vt:lpstr>
      <vt:lpstr>How many jobs did it take to produce your food?</vt:lpstr>
      <vt:lpstr>Career Game Level 6</vt:lpstr>
      <vt:lpstr>PowerPoint Presentation</vt:lpstr>
      <vt:lpstr>Follow-Up Discussion</vt:lpstr>
      <vt:lpstr>Wrap-Up</vt:lpstr>
      <vt:lpstr>PowerPoint Presentation</vt:lpstr>
      <vt:lpstr>Enriching activities</vt:lpstr>
      <vt:lpstr>ENRICHING ACTIVITY</vt:lpstr>
      <vt:lpstr>Enriching activities</vt:lpstr>
      <vt:lpstr>Enriching activities</vt:lpstr>
      <vt:lpstr>Brought to you in collaboration</vt:lpstr>
    </vt:vector>
  </TitlesOfParts>
  <Company>Agrium,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Metheral, Lindsey</dc:creator>
  <cp:lastModifiedBy>Tessa Matuszak</cp:lastModifiedBy>
  <cp:revision>243</cp:revision>
  <cp:lastPrinted>2015-05-04T14:32:06Z</cp:lastPrinted>
  <dcterms:created xsi:type="dcterms:W3CDTF">2015-04-24T15:50:46Z</dcterms:created>
  <dcterms:modified xsi:type="dcterms:W3CDTF">2019-07-30T18:35:24Z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0x01010013BF407C36D0C747973641F1ED99020A</vt:lpwstr>
  </property>
</Properties>
</file>