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02" r:id="rId5"/>
    <p:sldId id="548" r:id="rId6"/>
    <p:sldId id="562" r:id="rId7"/>
    <p:sldId id="550" r:id="rId8"/>
    <p:sldId id="571" r:id="rId9"/>
    <p:sldId id="549" r:id="rId10"/>
    <p:sldId id="553" r:id="rId11"/>
    <p:sldId id="569" r:id="rId12"/>
    <p:sldId id="568" r:id="rId13"/>
    <p:sldId id="561" r:id="rId14"/>
    <p:sldId id="556" r:id="rId15"/>
    <p:sldId id="570" r:id="rId16"/>
    <p:sldId id="545" r:id="rId17"/>
    <p:sldId id="559" r:id="rId18"/>
    <p:sldId id="308" r:id="rId19"/>
    <p:sldId id="560" r:id="rId20"/>
    <p:sldId id="563" r:id="rId21"/>
    <p:sldId id="564" r:id="rId22"/>
    <p:sldId id="565" r:id="rId23"/>
    <p:sldId id="566" r:id="rId24"/>
    <p:sldId id="5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3B625-19B6-F9E7-5D63-556F052CC1F8}" v="11" dt="2020-08-11T15:47:47.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73459" autoAdjust="0"/>
  </p:normalViewPr>
  <p:slideViewPr>
    <p:cSldViewPr snapToGrid="0">
      <p:cViewPr varScale="1">
        <p:scale>
          <a:sx n="77" d="100"/>
          <a:sy n="77" d="100"/>
        </p:scale>
        <p:origin x="152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3B3A8-FCD6-4044-AC1E-457E74B6F4B4}" type="datetimeFigureOut">
              <a:rPr lang="en-US" smtClean="0"/>
              <a:t>5/25/2021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ED6C8-73E7-411A-A076-68182EA092C0}" type="slidenum">
              <a:rPr lang="en-US" smtClean="0"/>
              <a:t>‹#›</a:t>
            </a:fld>
            <a:endParaRPr lang="en-US"/>
          </a:p>
        </p:txBody>
      </p:sp>
    </p:spTree>
    <p:extLst>
      <p:ext uri="{BB962C8B-B14F-4D97-AF65-F5344CB8AC3E}">
        <p14:creationId xmlns:p14="http://schemas.microsoft.com/office/powerpoint/2010/main" val="143766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ourney2050.benevity.org/community/redeem-a-giftcar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armers2050.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youtu.be/dWxNwQKhbJ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01040" y="4260850"/>
            <a:ext cx="5608320" cy="4183380"/>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1. Select crop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 level 2, 3, 4 students can choose which form of nutrients they want to apply to their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they choose Best Practice a map appears where the nutrients need to be applied (yellow and red). If students over apply the nutrients or apply the nutrients in an area that does not need it their sustainability barrel will decrease (money and environmental score will decrease). </a:t>
            </a:r>
          </a:p>
        </p:txBody>
      </p:sp>
      <p:sp>
        <p:nvSpPr>
          <p:cNvPr id="4" name="Slide Number Placeholder 3"/>
          <p:cNvSpPr>
            <a:spLocks noGrp="1"/>
          </p:cNvSpPr>
          <p:nvPr>
            <p:ph type="sldNum" sz="quarter" idx="5"/>
          </p:nvPr>
        </p:nvSpPr>
        <p:spPr/>
        <p:txBody>
          <a:bodyPr/>
          <a:lstStyle/>
          <a:p>
            <a:fld id="{8F7ED6C8-73E7-411A-A076-68182EA092C0}" type="slidenum">
              <a:rPr lang="en-US" smtClean="0"/>
              <a:t>10</a:t>
            </a:fld>
            <a:endParaRPr lang="en-US"/>
          </a:p>
        </p:txBody>
      </p:sp>
    </p:spTree>
    <p:extLst>
      <p:ext uri="{BB962C8B-B14F-4D97-AF65-F5344CB8AC3E}">
        <p14:creationId xmlns:p14="http://schemas.microsoft.com/office/powerpoint/2010/main" val="43615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Students have the opportunity to make community investments through the game. </a:t>
            </a:r>
          </a:p>
          <a:p>
            <a:endParaRPr lang="en-US" dirty="0"/>
          </a:p>
          <a:p>
            <a:r>
              <a:rPr lang="en-US" dirty="0"/>
              <a:t>These choices are realistic based on the country and type of farm. </a:t>
            </a:r>
          </a:p>
          <a:p>
            <a:endParaRPr lang="en-US" dirty="0"/>
          </a:p>
          <a:p>
            <a:r>
              <a:rPr lang="en-US" dirty="0"/>
              <a:t>Each investment has a positive and negative result when either made or passed on. This showcases the power of the ripple effect of our choices we make - that there is always an impact made on the community, economy and environment. Students will see the results of their choices illustrated in the sustainability barrel throughout the game. </a:t>
            </a:r>
          </a:p>
        </p:txBody>
      </p:sp>
      <p:sp>
        <p:nvSpPr>
          <p:cNvPr id="4" name="Slide Number Placeholder 3"/>
          <p:cNvSpPr>
            <a:spLocks noGrp="1"/>
          </p:cNvSpPr>
          <p:nvPr>
            <p:ph type="sldNum" sz="quarter" idx="5"/>
          </p:nvPr>
        </p:nvSpPr>
        <p:spPr/>
        <p:txBody>
          <a:bodyPr/>
          <a:lstStyle/>
          <a:p>
            <a:fld id="{8F7ED6C8-73E7-411A-A076-68182EA092C0}" type="slidenum">
              <a:rPr lang="en-US" smtClean="0"/>
              <a:t>11</a:t>
            </a:fld>
            <a:endParaRPr lang="en-US"/>
          </a:p>
        </p:txBody>
      </p:sp>
    </p:spTree>
    <p:extLst>
      <p:ext uri="{BB962C8B-B14F-4D97-AF65-F5344CB8AC3E}">
        <p14:creationId xmlns:p14="http://schemas.microsoft.com/office/powerpoint/2010/main" val="246240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dirty="0"/>
              <a:t>5a. This is a land-use game where students explore best management practices for agriculture, urban and recreational areas.</a:t>
            </a:r>
            <a:br>
              <a:rPr lang="en-US" sz="1200" dirty="0"/>
            </a:br>
            <a:endParaRPr lang="en-US" sz="1200" dirty="0"/>
          </a:p>
          <a:p>
            <a:pPr defTabSz="881390">
              <a:defRPr/>
            </a:pPr>
            <a:r>
              <a:rPr lang="en-US" sz="1200" dirty="0"/>
              <a:t>5b. OPTIONAL This is a Q&amp;A game showcasing cultures around the world.</a:t>
            </a:r>
            <a:br>
              <a:rPr lang="en-US" sz="1200" dirty="0"/>
            </a:br>
            <a:endParaRPr lang="en-US" sz="1200" dirty="0"/>
          </a:p>
          <a:p>
            <a:pPr defTabSz="881390">
              <a:defRPr/>
            </a:pPr>
            <a:r>
              <a:rPr lang="en-US" sz="1200" dirty="0"/>
              <a:t>6. Agriculture careers are featured in this avatar game. The people showcased at the end of the game are real and their stories are true reflections of their career paths. </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12</a:t>
            </a:fld>
            <a:endParaRPr lang="en-US"/>
          </a:p>
        </p:txBody>
      </p:sp>
    </p:spTree>
    <p:extLst>
      <p:ext uri="{BB962C8B-B14F-4D97-AF65-F5344CB8AC3E}">
        <p14:creationId xmlns:p14="http://schemas.microsoft.com/office/powerpoint/2010/main" val="347694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b="0" u="none" dirty="0"/>
              <a:t>This Experience is set-up the same as the Online Experience except a Guest Speaker comes into your classroom and delivers 2-hours out of the 7-hour experience. Afterwards, you can deliver the rest of the lessons.</a:t>
            </a: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240538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dirty="0">
                <a:cs typeface="Calibri"/>
              </a:rPr>
              <a:t>The Program Summary has a Project Based Learning focus. This level was designed to provide students with the opportunity to create a personally meaningful project to address the issue of food security and sustainability. </a:t>
            </a:r>
          </a:p>
        </p:txBody>
      </p:sp>
      <p:sp>
        <p:nvSpPr>
          <p:cNvPr id="4" name="Slide Number Placeholder 3"/>
          <p:cNvSpPr>
            <a:spLocks noGrp="1"/>
          </p:cNvSpPr>
          <p:nvPr>
            <p:ph type="sldNum" sz="quarter" idx="5"/>
          </p:nvPr>
        </p:nvSpPr>
        <p:spPr/>
        <p:txBody>
          <a:bodyPr/>
          <a:lstStyle/>
          <a:p>
            <a:fld id="{8F7ED6C8-73E7-411A-A076-68182EA092C0}" type="slidenum">
              <a:rPr lang="en-US" smtClean="0"/>
              <a:t>14</a:t>
            </a:fld>
            <a:endParaRPr lang="en-US"/>
          </a:p>
        </p:txBody>
      </p:sp>
    </p:spTree>
    <p:extLst>
      <p:ext uri="{BB962C8B-B14F-4D97-AF65-F5344CB8AC3E}">
        <p14:creationId xmlns:p14="http://schemas.microsoft.com/office/powerpoint/2010/main" val="351295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component of Journey 2050 is to inspire and encourage participants to get involved in sustainable initiatives. </a:t>
            </a:r>
          </a:p>
          <a:p>
            <a:endParaRPr lang="en-US" dirty="0"/>
          </a:p>
          <a:p>
            <a:r>
              <a:rPr lang="en-US" dirty="0"/>
              <a:t>Classrooms that participate in the Online Experience and complete the follow-up survey will be entered for a chance to win $100 donation credit to donate to a charity that contributes to sustainability! </a:t>
            </a:r>
          </a:p>
          <a:p>
            <a:endParaRPr lang="en-US" dirty="0"/>
          </a:p>
          <a:p>
            <a:r>
              <a:rPr lang="en-US" b="0" dirty="0"/>
              <a:t>Field trip and classrooms who receive the 2 hour Guest Speaker presentation may also receive a donation credit </a:t>
            </a:r>
            <a:r>
              <a:rPr lang="en-US" b="1" dirty="0"/>
              <a:t>based on first come, first serve.</a:t>
            </a:r>
            <a:r>
              <a:rPr lang="en-US" dirty="0"/>
              <a:t> </a:t>
            </a:r>
            <a:r>
              <a:rPr lang="en-US" u="sng" dirty="0">
                <a:hlinkClick r:id="rId3"/>
              </a:rPr>
              <a:t>https://journey2050.benevity.org/community/redeem-a-giftcard</a:t>
            </a:r>
            <a:r>
              <a:rPr lang="en-US" dirty="0"/>
              <a:t> </a:t>
            </a:r>
          </a:p>
          <a:p>
            <a:endParaRPr lang="en-US" b="1" dirty="0"/>
          </a:p>
          <a:p>
            <a:r>
              <a:rPr lang="en-US" b="1" dirty="0"/>
              <a:t>This is a unique opportunity for the participants to think as global citizens and give back to those who work hard to improve social, economic and environmental performance.</a:t>
            </a:r>
            <a:r>
              <a:rPr lang="en-US" dirty="0"/>
              <a:t> </a:t>
            </a:r>
          </a:p>
        </p:txBody>
      </p:sp>
      <p:sp>
        <p:nvSpPr>
          <p:cNvPr id="4" name="Slide Number Placeholder 3"/>
          <p:cNvSpPr>
            <a:spLocks noGrp="1"/>
          </p:cNvSpPr>
          <p:nvPr>
            <p:ph type="sldNum" sz="quarter" idx="10"/>
          </p:nvPr>
        </p:nvSpPr>
        <p:spPr/>
        <p:txBody>
          <a:bodyPr/>
          <a:lstStyle/>
          <a:p>
            <a:fld id="{295A59FA-31FD-415D-91B3-8D46453FB69B}" type="slidenum">
              <a:rPr lang="en-US" smtClean="0"/>
              <a:t>15</a:t>
            </a:fld>
            <a:endParaRPr lang="en-US"/>
          </a:p>
        </p:txBody>
      </p:sp>
    </p:spTree>
    <p:extLst>
      <p:ext uri="{BB962C8B-B14F-4D97-AF65-F5344CB8AC3E}">
        <p14:creationId xmlns:p14="http://schemas.microsoft.com/office/powerpoint/2010/main" val="199929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videos, activities, fact sheets and more are available under the Agricultural Resources section of the website.</a:t>
            </a:r>
          </a:p>
          <a:p>
            <a:endParaRPr lang="en-US" dirty="0"/>
          </a:p>
          <a:p>
            <a:r>
              <a:rPr lang="en-US" dirty="0"/>
              <a:t>If your students have questions about agriculture please contact us. We have a network of industry experts ready to answer!</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16</a:t>
            </a:fld>
            <a:endParaRPr lang="en-US"/>
          </a:p>
        </p:txBody>
      </p:sp>
    </p:spTree>
    <p:extLst>
      <p:ext uri="{BB962C8B-B14F-4D97-AF65-F5344CB8AC3E}">
        <p14:creationId xmlns:p14="http://schemas.microsoft.com/office/powerpoint/2010/main" val="783495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Journey 2050 game is available in the iOS, Android and Windows Stores; however, it wasn’t intended for public use. It has timers to make sure everyone starts and stops roughly at the same time, and it has less commodities simply because there isn’t enough time in the program to incorporate everything in agriculture.</a:t>
            </a:r>
          </a:p>
          <a:p>
            <a:r>
              <a:rPr lang="en-US" dirty="0"/>
              <a:t> </a:t>
            </a:r>
          </a:p>
          <a:p>
            <a:r>
              <a:rPr lang="en-US" dirty="0"/>
              <a:t>Students who want to play at home are encouraged to download: </a:t>
            </a:r>
            <a:r>
              <a:rPr lang="en-US" b="1" dirty="0"/>
              <a:t>Farmers 2050</a:t>
            </a:r>
            <a:endParaRPr lang="en-US" dirty="0"/>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37288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2050 is an animated farming game. Droughts occur, mortgage payments come due, and farm chores never stop. Students will discover what it really takes to feed the world.</a:t>
            </a:r>
          </a:p>
          <a:p>
            <a:r>
              <a:rPr lang="en-US" dirty="0"/>
              <a:t> </a:t>
            </a:r>
          </a:p>
          <a:p>
            <a:r>
              <a:rPr lang="en-US" dirty="0"/>
              <a:t>Players will have one farm, instead of three, to grow crops, raise animals, and craft goods to sell in your local community all the while managing the three pillars of sustainability: environment, economic and social. Sound familiar! </a:t>
            </a:r>
          </a:p>
          <a:p>
            <a:r>
              <a:rPr lang="en-US" dirty="0"/>
              <a:t> </a:t>
            </a:r>
          </a:p>
          <a:p>
            <a:r>
              <a:rPr lang="en-US" dirty="0"/>
              <a:t>Along the way, real farmers from across the world will show students what they are doing on their farms.</a:t>
            </a:r>
          </a:p>
          <a:p>
            <a:r>
              <a:rPr lang="en-US" dirty="0"/>
              <a:t> </a:t>
            </a:r>
          </a:p>
          <a:p>
            <a:r>
              <a:rPr lang="en-US" dirty="0"/>
              <a:t>Farmers is FREE to play and there are no advertisements or in-app purchases. </a:t>
            </a:r>
          </a:p>
          <a:p>
            <a:r>
              <a:rPr lang="en-US" dirty="0"/>
              <a:t>It is available on iOS and Android devices.</a:t>
            </a:r>
          </a:p>
          <a:p>
            <a:endParaRPr lang="en-US" dirty="0"/>
          </a:p>
          <a:p>
            <a:r>
              <a:rPr lang="en-US" dirty="0"/>
              <a:t>Learn more at </a:t>
            </a:r>
            <a:r>
              <a:rPr lang="en-US" u="sng" dirty="0">
                <a:hlinkClick r:id="rId3"/>
              </a:rPr>
              <a:t>www.Farmers2050.com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30 Second Preview: </a:t>
            </a:r>
            <a:r>
              <a:rPr lang="en-US" sz="1200" u="sng" kern="1200" dirty="0">
                <a:solidFill>
                  <a:schemeClr val="tx1"/>
                </a:solidFill>
                <a:effectLst/>
                <a:latin typeface="+mn-lt"/>
                <a:ea typeface="+mn-ea"/>
                <a:cs typeface="+mn-cs"/>
                <a:hlinkClick r:id="rId4"/>
              </a:rPr>
              <a:t>https://youtu.be/dWxNwQKhbJg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F13B39-1E37-4A6E-86B3-7C3790595874}" type="slidenum">
              <a:rPr lang="en-US" smtClean="0"/>
              <a:t>18</a:t>
            </a:fld>
            <a:endParaRPr lang="en-US"/>
          </a:p>
        </p:txBody>
      </p:sp>
    </p:spTree>
    <p:extLst>
      <p:ext uri="{BB962C8B-B14F-4D97-AF65-F5344CB8AC3E}">
        <p14:creationId xmlns:p14="http://schemas.microsoft.com/office/powerpoint/2010/main" val="410175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parts of Farmers 2050 is that we tied Global Events based on Real Life to the Sustainable Development Goals (SDGs). Players have to work together to address a challenge. Every so often charitable donations are highlighted that support the global challenges in real-life!</a:t>
            </a:r>
          </a:p>
          <a:p>
            <a:pPr marL="0" marR="0" lvl="0" indent="0" algn="l" defTabSz="914400">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pPr>
              <a:defRPr/>
            </a:pPr>
            <a:r>
              <a:rPr lang="en-US" dirty="0">
                <a:cs typeface="Calibri"/>
              </a:rPr>
              <a:t>Examples: </a:t>
            </a:r>
          </a:p>
          <a:p>
            <a:pPr marL="165100" indent="-165100">
              <a:buFont typeface="Arial,Sans-Serif"/>
              <a:buChar char="•"/>
              <a:defRPr/>
            </a:pPr>
            <a:r>
              <a:rPr lang="en-US" dirty="0"/>
              <a:t>No hunger</a:t>
            </a:r>
          </a:p>
          <a:p>
            <a:pPr marL="165100" indent="-165100">
              <a:buFont typeface="Arial,Sans-Serif"/>
              <a:buChar char="•"/>
              <a:defRPr/>
            </a:pPr>
            <a:r>
              <a:rPr lang="en-US" dirty="0"/>
              <a:t>Good health</a:t>
            </a:r>
          </a:p>
          <a:p>
            <a:pPr marL="165100" indent="-165100">
              <a:buFont typeface="Arial,Sans-Serif"/>
              <a:buChar char="•"/>
              <a:defRPr/>
            </a:pPr>
            <a:r>
              <a:rPr lang="en-US" dirty="0"/>
              <a:t>Quality education</a:t>
            </a:r>
          </a:p>
          <a:p>
            <a:pPr marL="165100" indent="-165100">
              <a:buFont typeface="Arial,Sans-Serif"/>
              <a:buChar char="•"/>
              <a:defRPr/>
            </a:pPr>
            <a:r>
              <a:rPr lang="en-US" dirty="0"/>
              <a:t>Clean water and sanitation</a:t>
            </a:r>
          </a:p>
          <a:p>
            <a:pPr marL="165100" indent="-165100">
              <a:buFont typeface="Arial,Sans-Serif"/>
              <a:buChar char="•"/>
              <a:defRPr/>
            </a:pPr>
            <a:r>
              <a:rPr lang="en-US" dirty="0"/>
              <a:t>Clean energy</a:t>
            </a:r>
          </a:p>
          <a:p>
            <a:pPr marL="165100" indent="-165100">
              <a:buFont typeface="Arial,Sans-Serif"/>
              <a:buChar char="•"/>
              <a:defRPr/>
            </a:pPr>
            <a:r>
              <a:rPr lang="en-US" dirty="0"/>
              <a:t>Good jobs and economic growth</a:t>
            </a:r>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(Note this is an example of a donation that would have happened regardless of the game-play. The cool part of the game is that it allows for real-life events and donations to be featured to showcase improvements being made on the ground to help the SDGs.)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Backgrounder:</a:t>
            </a:r>
          </a:p>
          <a:p>
            <a:r>
              <a:rPr lang="en-US" dirty="0" err="1"/>
              <a:t>Sdg</a:t>
            </a:r>
            <a:r>
              <a:rPr lang="en-US" dirty="0"/>
              <a:t> = SUSTAINABLE DEVELOPMENT GOAL</a:t>
            </a:r>
          </a:p>
          <a:p>
            <a:r>
              <a:rPr lang="en-US" dirty="0"/>
              <a:t>The United Nations launched the SDGs in 2015 – there are 17 goals the world must work together to address such as Zero Hunger, Clean Water, Responsible Consumption and Production etc.</a:t>
            </a:r>
          </a:p>
          <a:p>
            <a:r>
              <a:rPr lang="en-US" dirty="0"/>
              <a:t>https://www.un.org/sustainabledevelopment/sustainable-development-goals/ </a:t>
            </a:r>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54927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Once you have registered at www.journey2050.com, sign into your account. </a:t>
            </a:r>
          </a:p>
          <a:p>
            <a:endParaRPr lang="en-US" dirty="0"/>
          </a:p>
          <a:p>
            <a:r>
              <a:rPr lang="en-US" dirty="0"/>
              <a:t>This is the home screen where you can access the curriculum, resources and select different options in the program. </a:t>
            </a:r>
          </a:p>
          <a:p>
            <a:endParaRPr lang="en-US" dirty="0"/>
          </a:p>
          <a:p>
            <a:r>
              <a:rPr lang="en-US" dirty="0"/>
              <a:t>Lets go over the 3 main tabs you see on the home screen: Online Experience, Field Trip and Guest Speaker </a:t>
            </a:r>
          </a:p>
          <a:p>
            <a:endParaRPr lang="en-US" b="1" dirty="0"/>
          </a:p>
          <a:p>
            <a:r>
              <a:rPr lang="en-US" b="1" dirty="0"/>
              <a:t>Online Experience </a:t>
            </a:r>
            <a:r>
              <a:rPr lang="en-US" dirty="0"/>
              <a:t>is where you will spend most of your time. This tab is home to the main portions of the curriculum. You will find every level and its accompanying resources listed section by section.  Each level has a complete lesson plan, PowerPoint, video and additional resources. Level 1-6 has a game level incorporated using the Journey 2050 gaming platform. Level 7 is a research-based project and the Summary lesson is a Project-Based Learning experience. </a:t>
            </a:r>
          </a:p>
          <a:p>
            <a:endParaRPr lang="en-US" dirty="0"/>
          </a:p>
          <a:p>
            <a:r>
              <a:rPr lang="en-US" b="1" dirty="0"/>
              <a:t>Field Trip Experience </a:t>
            </a:r>
            <a:r>
              <a:rPr lang="en-US" dirty="0"/>
              <a:t>is an opportunity for students in or near Calgary, Alberta, </a:t>
            </a:r>
            <a:r>
              <a:rPr lang="en-US" dirty="0" err="1"/>
              <a:t>Caanda</a:t>
            </a:r>
            <a:r>
              <a:rPr lang="en-US" dirty="0"/>
              <a:t> to visit the Journey 2050 classroom at the Calgary Stampede. </a:t>
            </a:r>
            <a:r>
              <a:rPr lang="en-US" b="0" dirty="0"/>
              <a:t>In areas where it is offered the tab will be orange signifying the option is available to teachers.</a:t>
            </a:r>
            <a:endParaRPr lang="en-US" dirty="0"/>
          </a:p>
          <a:p>
            <a:endParaRPr lang="en-US" b="1" dirty="0"/>
          </a:p>
          <a:p>
            <a:r>
              <a:rPr lang="en-US" b="1" dirty="0"/>
              <a:t>Guest Speaker Experience</a:t>
            </a:r>
            <a:r>
              <a:rPr lang="en-US" b="0" dirty="0"/>
              <a:t> is a specialized opportunity based on the territory. In areas where it is offered the tab will be orange signifying the option is available to teachers. A teacher can request a Guest Speaker to come to the classroom to do a 2 hour presentation covering level 1, 2 and 6 with the class.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was designed by teachers, non-profits and industry experts to ensure it is science-based, realistic and engaging.</a:t>
            </a:r>
          </a:p>
        </p:txBody>
      </p:sp>
      <p:sp>
        <p:nvSpPr>
          <p:cNvPr id="4" name="Slide Number Placeholder 3"/>
          <p:cNvSpPr>
            <a:spLocks noGrp="1"/>
          </p:cNvSpPr>
          <p:nvPr>
            <p:ph type="sldNum" sz="quarter" idx="5"/>
          </p:nvPr>
        </p:nvSpPr>
        <p:spPr/>
        <p:txBody>
          <a:bodyPr/>
          <a:lstStyle/>
          <a:p>
            <a:fld id="{8F7ED6C8-73E7-411A-A076-68182EA092C0}" type="slidenum">
              <a:rPr lang="en-US" smtClean="0"/>
              <a:t>2</a:t>
            </a:fld>
            <a:endParaRPr lang="en-US"/>
          </a:p>
        </p:txBody>
      </p:sp>
    </p:spTree>
    <p:extLst>
      <p:ext uri="{BB962C8B-B14F-4D97-AF65-F5344CB8AC3E}">
        <p14:creationId xmlns:p14="http://schemas.microsoft.com/office/powerpoint/2010/main" val="214812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Brought to you by community partners around the world. </a:t>
            </a:r>
          </a:p>
          <a:p>
            <a:pPr defTabSz="914132">
              <a:defRPr/>
            </a:pPr>
            <a:endParaRPr lang="en-US" dirty="0">
              <a:cs typeface="Calibri"/>
            </a:endParaRPr>
          </a:p>
          <a:p>
            <a:pPr defTabSz="914132">
              <a:defRPr/>
            </a:pPr>
            <a:r>
              <a:rPr lang="en-US">
                <a:cs typeface="Calibri"/>
              </a:rPr>
              <a:t>A few of thesemay be present in your area, we ask that you please check with the orization you are near if they have a role with Journey 2050 in the community already to collabaorate rather than work against eachother. </a:t>
            </a:r>
            <a:endParaRPr lang="en-US" dirty="0">
              <a:cs typeface="Calibri"/>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3668738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r>
              <a:rPr lang="en-US" sz="1100" dirty="0"/>
              <a:t>Thank you for participating in</a:t>
            </a:r>
            <a:r>
              <a:rPr lang="en-US" sz="1100" baseline="0" dirty="0"/>
              <a:t> the Journey 2050 program.</a:t>
            </a:r>
            <a:endParaRPr lang="en-US" sz="1100" dirty="0"/>
          </a:p>
        </p:txBody>
      </p:sp>
      <p:sp>
        <p:nvSpPr>
          <p:cNvPr id="4" name="Slide Number Placeholder 3"/>
          <p:cNvSpPr>
            <a:spLocks noGrp="1"/>
          </p:cNvSpPr>
          <p:nvPr>
            <p:ph type="sldNum" sz="quarter" idx="10"/>
          </p:nvPr>
        </p:nvSpPr>
        <p:spPr/>
        <p:txBody>
          <a:bodyPr/>
          <a:lstStyle/>
          <a:p>
            <a:fld id="{295A59FA-31FD-415D-91B3-8D46453FB69B}" type="slidenum">
              <a:rPr lang="en-US" smtClean="0"/>
              <a:t>21</a:t>
            </a:fld>
            <a:endParaRPr lang="en-US"/>
          </a:p>
        </p:txBody>
      </p:sp>
    </p:spTree>
    <p:extLst>
      <p:ext uri="{BB962C8B-B14F-4D97-AF65-F5344CB8AC3E}">
        <p14:creationId xmlns:p14="http://schemas.microsoft.com/office/powerpoint/2010/main" val="144951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Journey 2050 was written with teachers to ensure it fits curriculum. Connections between grade 7-12 are provided under Online Experience/Begin Program</a:t>
            </a:r>
          </a:p>
          <a:p>
            <a:pPr marL="0" indent="0">
              <a:buFontTx/>
              <a:buNone/>
            </a:pPr>
            <a:br>
              <a:rPr lang="en-US" dirty="0"/>
            </a:br>
            <a:r>
              <a:rPr lang="en-US" dirty="0"/>
              <a:t>If you want a more detailed link to curriculum please let us know. We are confident this program will fit directly into your school curriculum. </a:t>
            </a:r>
          </a:p>
          <a:p>
            <a:pPr marL="0" indent="0">
              <a:buFontTx/>
              <a:buNone/>
            </a:pP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3</a:t>
            </a:fld>
            <a:endParaRPr lang="en-US"/>
          </a:p>
        </p:txBody>
      </p:sp>
    </p:spTree>
    <p:extLst>
      <p:ext uri="{BB962C8B-B14F-4D97-AF65-F5344CB8AC3E}">
        <p14:creationId xmlns:p14="http://schemas.microsoft.com/office/powerpoint/2010/main" val="13741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881390">
              <a:defRPr/>
            </a:pPr>
            <a:r>
              <a:rPr lang="en-US" sz="1200" b="1" dirty="0"/>
              <a:t>7 Levels + Summary</a:t>
            </a:r>
          </a:p>
          <a:p>
            <a:pPr defTabSz="881390">
              <a:defRPr/>
            </a:pPr>
            <a:endParaRPr lang="en-US" sz="1200" dirty="0"/>
          </a:p>
          <a:p>
            <a:pPr defTabSz="881390">
              <a:defRPr/>
            </a:pPr>
            <a:r>
              <a:rPr lang="en-US" sz="1200" dirty="0"/>
              <a:t>Core topics include: </a:t>
            </a:r>
          </a:p>
          <a:p>
            <a:pPr defTabSz="881390">
              <a:defRPr/>
            </a:pPr>
            <a:r>
              <a:rPr lang="en-US" sz="1200" dirty="0"/>
              <a:t>1. Sustainable agriculture and food waste</a:t>
            </a:r>
          </a:p>
          <a:p>
            <a:pPr defTabSz="881390">
              <a:defRPr/>
            </a:pPr>
            <a:r>
              <a:rPr lang="en-US" sz="1200" dirty="0"/>
              <a:t>2. Plant health and soil nutrients</a:t>
            </a:r>
          </a:p>
          <a:p>
            <a:pPr defTabSz="881390">
              <a:defRPr/>
            </a:pPr>
            <a:r>
              <a:rPr lang="en-US" sz="1200" dirty="0"/>
              <a:t>3. Water and conservation</a:t>
            </a:r>
          </a:p>
          <a:p>
            <a:pPr defTabSz="881390">
              <a:defRPr/>
            </a:pPr>
            <a:r>
              <a:rPr lang="en-US" sz="1200" dirty="0"/>
              <a:t>4. Economies</a:t>
            </a:r>
          </a:p>
          <a:p>
            <a:pPr defTabSz="881390">
              <a:defRPr/>
            </a:pPr>
            <a:r>
              <a:rPr lang="en-US" sz="1200" dirty="0"/>
              <a:t>5a. Land-use and population density</a:t>
            </a:r>
          </a:p>
          <a:p>
            <a:pPr defTabSz="881390">
              <a:defRPr/>
            </a:pPr>
            <a:r>
              <a:rPr lang="en-US" sz="1200" dirty="0"/>
              <a:t>5b. OPTIONAL Q&amp;A showcasing cultures around the world</a:t>
            </a:r>
          </a:p>
          <a:p>
            <a:pPr defTabSz="881390">
              <a:defRPr/>
            </a:pPr>
            <a:r>
              <a:rPr lang="en-US" sz="1200" dirty="0"/>
              <a:t>6. Agriculture careers </a:t>
            </a:r>
          </a:p>
          <a:p>
            <a:pPr defTabSz="881390">
              <a:defRPr/>
            </a:pPr>
            <a:r>
              <a:rPr lang="en-US" sz="1200" dirty="0"/>
              <a:t>7. Technology and innovations</a:t>
            </a:r>
          </a:p>
          <a:p>
            <a:pPr defTabSz="881390">
              <a:defRPr/>
            </a:pPr>
            <a:r>
              <a:rPr lang="en-US" sz="1200" dirty="0"/>
              <a:t>Summary: Project-Based Learning</a:t>
            </a:r>
          </a:p>
          <a:p>
            <a:pPr defTabSz="881390">
              <a:defRPr/>
            </a:pPr>
            <a:endParaRPr lang="en-US" sz="1200" dirty="0"/>
          </a:p>
          <a:p>
            <a:pPr defTabSz="881390">
              <a:defRPr/>
            </a:pPr>
            <a:r>
              <a:rPr lang="en-US" sz="1200" dirty="0"/>
              <a:t>You can pick and choose the levels you want to teach; however, the program was intended for Level 1-4 to be taught in order.</a:t>
            </a:r>
          </a:p>
          <a:p>
            <a:pPr defTabSz="881390">
              <a:defRPr/>
            </a:pPr>
            <a:endParaRPr lang="en-US" sz="1200" dirty="0"/>
          </a:p>
          <a:p>
            <a:pPr defTabSz="881390">
              <a:defRPr/>
            </a:pPr>
            <a:r>
              <a:rPr lang="en-US" sz="1200" dirty="0"/>
              <a:t>Each level includes a lesson plan, PPT, video and game/activity. Plus, enriching activities to learn more. </a:t>
            </a:r>
          </a:p>
          <a:p>
            <a:pPr defTabSz="881390">
              <a:defRPr/>
            </a:pPr>
            <a:r>
              <a:rPr lang="en-US" sz="1200" dirty="0"/>
              <a:t>There are suggested action projects for most levels to help set the students up for building and implementing a project at the end of the program.</a:t>
            </a: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4</a:t>
            </a:fld>
            <a:endParaRPr lang="en-US"/>
          </a:p>
        </p:txBody>
      </p:sp>
    </p:spTree>
    <p:extLst>
      <p:ext uri="{BB962C8B-B14F-4D97-AF65-F5344CB8AC3E}">
        <p14:creationId xmlns:p14="http://schemas.microsoft.com/office/powerpoint/2010/main" val="40150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Each teacher is assigned an individual </a:t>
            </a:r>
            <a:r>
              <a:rPr lang="en-US" b="1" dirty="0"/>
              <a:t>teacher code</a:t>
            </a:r>
            <a:r>
              <a:rPr lang="en-US" dirty="0"/>
              <a:t>. This code skips the videos (it assumes you will play them at the front of the class for everyone) and it generates a report after each game. Students should use the same device the entire time they play through Journey 2050 to ensure their scores are recorded properly. </a:t>
            </a:r>
          </a:p>
          <a:p>
            <a:endParaRPr lang="en-US" dirty="0"/>
          </a:p>
          <a:p>
            <a:r>
              <a:rPr lang="en-US" dirty="0"/>
              <a:t>Note: </a:t>
            </a:r>
          </a:p>
          <a:p>
            <a:pPr marL="171450" indent="-171450">
              <a:buFontTx/>
              <a:buChar char="-"/>
            </a:pPr>
            <a:r>
              <a:rPr lang="en-US" dirty="0"/>
              <a:t>It takes </a:t>
            </a:r>
            <a:r>
              <a:rPr lang="en-US" b="1" dirty="0"/>
              <a:t>24 hours for the report to generate </a:t>
            </a:r>
            <a:r>
              <a:rPr lang="en-US" dirty="0"/>
              <a:t>and the device must be connected to </a:t>
            </a:r>
            <a:r>
              <a:rPr lang="en-US" dirty="0" err="1"/>
              <a:t>wifi</a:t>
            </a:r>
            <a:r>
              <a:rPr lang="en-US" dirty="0"/>
              <a:t>.</a:t>
            </a:r>
          </a:p>
          <a:p>
            <a:pPr marL="171450" indent="-171450">
              <a:buFontTx/>
              <a:buChar char="-"/>
            </a:pPr>
            <a:r>
              <a:rPr lang="en-US" dirty="0"/>
              <a:t>Level 1-4 is considered one game. Students virtually farm and each level rolls into the next.</a:t>
            </a:r>
          </a:p>
        </p:txBody>
      </p:sp>
      <p:sp>
        <p:nvSpPr>
          <p:cNvPr id="4" name="Slide Number Placeholder 3"/>
          <p:cNvSpPr>
            <a:spLocks noGrp="1"/>
          </p:cNvSpPr>
          <p:nvPr>
            <p:ph type="sldNum" sz="quarter" idx="5"/>
          </p:nvPr>
        </p:nvSpPr>
        <p:spPr/>
        <p:txBody>
          <a:bodyPr/>
          <a:lstStyle/>
          <a:p>
            <a:fld id="{8F7ED6C8-73E7-411A-A076-68182EA092C0}" type="slidenum">
              <a:rPr lang="en-US" smtClean="0"/>
              <a:t>5</a:t>
            </a:fld>
            <a:endParaRPr lang="en-US"/>
          </a:p>
        </p:txBody>
      </p:sp>
    </p:spTree>
    <p:extLst>
      <p:ext uri="{BB962C8B-B14F-4D97-AF65-F5344CB8AC3E}">
        <p14:creationId xmlns:p14="http://schemas.microsoft.com/office/powerpoint/2010/main" val="19580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Every student needs a device to play the game portion of the program.</a:t>
            </a:r>
          </a:p>
          <a:p>
            <a:endParaRPr lang="en-US" dirty="0"/>
          </a:p>
          <a:p>
            <a:r>
              <a:rPr lang="en-US" dirty="0"/>
              <a:t>If you have a computer lab with </a:t>
            </a:r>
            <a:r>
              <a:rPr lang="en-US" dirty="0" err="1"/>
              <a:t>wifi</a:t>
            </a:r>
            <a:r>
              <a:rPr lang="en-US" dirty="0"/>
              <a:t>  then students can play online using Safari, </a:t>
            </a:r>
            <a:r>
              <a:rPr lang="en-US" dirty="0" err="1"/>
              <a:t>FireFox</a:t>
            </a:r>
            <a:r>
              <a:rPr lang="en-US" dirty="0"/>
              <a:t> or Chrome browsers.</a:t>
            </a:r>
          </a:p>
          <a:p>
            <a:r>
              <a:rPr lang="en-US" dirty="0"/>
              <a:t>Alternatively, if you are concerned your school </a:t>
            </a:r>
            <a:r>
              <a:rPr lang="en-US" dirty="0" err="1"/>
              <a:t>wifi</a:t>
            </a:r>
            <a:r>
              <a:rPr lang="en-US" dirty="0"/>
              <a:t> will not support the students all playing online at once a great solution is to download the </a:t>
            </a:r>
            <a:r>
              <a:rPr lang="en-US" b="1" dirty="0"/>
              <a:t>Zip Folder. This will download the game directly onto the computer so you will not need </a:t>
            </a:r>
            <a:r>
              <a:rPr lang="en-US" b="1" dirty="0" err="1"/>
              <a:t>wifi</a:t>
            </a:r>
            <a:r>
              <a:rPr lang="en-US" b="1" dirty="0"/>
              <a:t>. </a:t>
            </a:r>
            <a:r>
              <a:rPr lang="en-US" b="0" dirty="0"/>
              <a:t>(Quick tip, save the ZIP folder onto a USB and it will make it quicker to load it onto each computer in the lab).</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Old browsers such as IE8 don’t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classroom has </a:t>
            </a:r>
            <a:r>
              <a:rPr lang="en-US" b="1" dirty="0"/>
              <a:t>tablets</a:t>
            </a:r>
            <a:r>
              <a:rPr lang="en-US" dirty="0"/>
              <a:t> the game is available as a </a:t>
            </a:r>
            <a:r>
              <a:rPr lang="en-US" b="1" dirty="0"/>
              <a:t>FREE download in iOS, Google Play and Windows Store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6</a:t>
            </a:fld>
            <a:endParaRPr lang="en-US"/>
          </a:p>
        </p:txBody>
      </p:sp>
    </p:spTree>
    <p:extLst>
      <p:ext uri="{BB962C8B-B14F-4D97-AF65-F5344CB8AC3E}">
        <p14:creationId xmlns:p14="http://schemas.microsoft.com/office/powerpoint/2010/main" val="187487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Open the game either through internet browser or downloaded file – home screen of game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level 1-4 is considered one game. Students virtually farm and each level rolls into the next so ensure the students use the same device to play all levels or the report will not function correctly. Alternatively, just have the students write down their ‘sustainability barrel score’.</a:t>
            </a:r>
          </a:p>
          <a:p>
            <a:endParaRPr lang="en-US" dirty="0">
              <a:cs typeface="Calibri" panose="020F0502020204030204"/>
            </a:endParaRPr>
          </a:p>
          <a:p>
            <a:r>
              <a:rPr lang="en-US">
                <a:cs typeface="Calibri" panose="020F0502020204030204"/>
              </a:rPr>
              <a:t>There is no virtual game for level 7</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7ED6C8-73E7-411A-A076-68182EA092C0}" type="slidenum">
              <a:rPr lang="en-US" smtClean="0"/>
              <a:t>7</a:t>
            </a:fld>
            <a:endParaRPr lang="en-US"/>
          </a:p>
        </p:txBody>
      </p:sp>
    </p:spTree>
    <p:extLst>
      <p:ext uri="{BB962C8B-B14F-4D97-AF65-F5344CB8AC3E}">
        <p14:creationId xmlns:p14="http://schemas.microsoft.com/office/powerpoint/2010/main" val="180810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experience life on the farm in 3 countries – Kenya, India and Canada.</a:t>
            </a:r>
          </a:p>
          <a:p>
            <a:r>
              <a:rPr lang="en-US" dirty="0"/>
              <a:t>Each country has specific crops, challenges and farming practices that are based on the real-farm families lives.</a:t>
            </a:r>
          </a:p>
          <a:p>
            <a:endParaRPr lang="en-US" dirty="0"/>
          </a:p>
          <a:p>
            <a:r>
              <a:rPr lang="en-US" dirty="0"/>
              <a:t>Each level in the game get’s harder with more challenges that the students have to respond to (for example in level 3: water hail occurs; in level 4: economies they must harvest and choose who to sell their crop to)</a:t>
            </a:r>
          </a:p>
          <a:p>
            <a:endParaRPr lang="en-US" dirty="0"/>
          </a:p>
          <a:p>
            <a:r>
              <a:rPr lang="en-US" dirty="0"/>
              <a:t>Levels are timed to provide students with the same opportunity and fit class timeframe.</a:t>
            </a:r>
          </a:p>
          <a:p>
            <a:pPr marL="171450" indent="-171450">
              <a:buFontTx/>
              <a:buChar char="-"/>
            </a:pPr>
            <a:r>
              <a:rPr lang="en-US" dirty="0"/>
              <a:t>Level 1 is a demonstration of the game. It takes 5 minutes to complete.</a:t>
            </a:r>
          </a:p>
          <a:p>
            <a:pPr marL="171450" indent="-171450">
              <a:buFontTx/>
              <a:buChar char="-"/>
            </a:pPr>
            <a:r>
              <a:rPr lang="en-US" dirty="0"/>
              <a:t>Level 2-4: Students farm in each country for 5 minutes (total is 15 mins per level).</a:t>
            </a:r>
          </a:p>
          <a:p>
            <a:endParaRPr lang="en-US" dirty="0"/>
          </a:p>
          <a:p>
            <a:r>
              <a:rPr lang="en-US" dirty="0"/>
              <a:t>Reports are provided for the teacher to help evaluate student comprehension but the virtual farm game is unique in that Level 1-4 must be completed at once or on the same device by the same student to generate a report as it is considered one game.</a:t>
            </a:r>
          </a:p>
        </p:txBody>
      </p:sp>
      <p:sp>
        <p:nvSpPr>
          <p:cNvPr id="4" name="Slide Number Placeholder 3"/>
          <p:cNvSpPr>
            <a:spLocks noGrp="1"/>
          </p:cNvSpPr>
          <p:nvPr>
            <p:ph type="sldNum" sz="quarter" idx="10"/>
          </p:nvPr>
        </p:nvSpPr>
        <p:spPr/>
        <p:txBody>
          <a:bodyPr/>
          <a:lstStyle/>
          <a:p>
            <a:fld id="{8F7ED6C8-73E7-411A-A076-68182EA092C0}" type="slidenum">
              <a:rPr lang="en-US" smtClean="0"/>
              <a:t>8</a:t>
            </a:fld>
            <a:endParaRPr lang="en-US"/>
          </a:p>
        </p:txBody>
      </p:sp>
    </p:spTree>
    <p:extLst>
      <p:ext uri="{BB962C8B-B14F-4D97-AF65-F5344CB8AC3E}">
        <p14:creationId xmlns:p14="http://schemas.microsoft.com/office/powerpoint/2010/main" val="345338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100" b="1" dirty="0">
                <a:solidFill>
                  <a:srgbClr val="FF0000"/>
                </a:solidFill>
              </a:rPr>
              <a:t>FAST REVIEW</a:t>
            </a:r>
          </a:p>
          <a:p>
            <a:r>
              <a:rPr lang="en-US" sz="1100" dirty="0"/>
              <a:t>I would like to introduce you to a unique way to remember sustainability.</a:t>
            </a:r>
          </a:p>
          <a:p>
            <a:endParaRPr lang="en-US" sz="1100" dirty="0"/>
          </a:p>
          <a:p>
            <a:r>
              <a:rPr lang="en-US" sz="1100" dirty="0"/>
              <a:t>Picture a “</a:t>
            </a:r>
            <a:r>
              <a:rPr lang="en-US" sz="1100" b="1" dirty="0"/>
              <a:t>sustainability barrel</a:t>
            </a:r>
            <a:r>
              <a:rPr lang="en-US" sz="1100" dirty="0"/>
              <a:t>”.  The pieces that make up the barrel are made up of 3 different factors: – </a:t>
            </a:r>
            <a:r>
              <a:rPr lang="en-US" sz="1100" b="1" dirty="0"/>
              <a:t>Economic, Social, and Environmental</a:t>
            </a:r>
            <a:r>
              <a:rPr lang="en-US" sz="1100" dirty="0"/>
              <a:t>.  These three different things are key parts of sustainability.  In our Journey to 2050, we will be looking at some of these different elements individually and discovering how they are important to sustainability.  </a:t>
            </a:r>
            <a:br>
              <a:rPr lang="en-US" sz="1100" dirty="0"/>
            </a:br>
            <a:endParaRPr lang="en-US" sz="1100" dirty="0"/>
          </a:p>
          <a:p>
            <a:r>
              <a:rPr lang="en-US" sz="1100" dirty="0"/>
              <a:t>For example, in order to be able to grow enough food to feed the world sustainably, we have to make sure that the soil stays healthy, that we have enough water to grow the food, and that we don’t destroy natural habitats in doing so.  In growing the food we want the farmer to make a profit, so that he and his children can be educated and benefit the community.</a:t>
            </a:r>
          </a:p>
          <a:p>
            <a:endParaRPr lang="en-US" sz="1100" b="1" dirty="0"/>
          </a:p>
          <a:p>
            <a:r>
              <a:rPr lang="en-US" sz="1100" b="1" dirty="0"/>
              <a:t>A community is only as successful as the least developed sustainability factor. </a:t>
            </a:r>
            <a:r>
              <a:rPr lang="en-US" sz="1100" dirty="0"/>
              <a:t>We call this our ‘</a:t>
            </a:r>
            <a:r>
              <a:rPr lang="en-US" sz="1100" b="1" dirty="0"/>
              <a:t>limiting factor’ </a:t>
            </a:r>
            <a:r>
              <a:rPr lang="en-US" sz="1100" dirty="0"/>
              <a:t>- </a:t>
            </a:r>
            <a:r>
              <a:rPr lang="en-US" sz="1100" b="1" dirty="0"/>
              <a:t>We must continually improve the weakest part of our sustainability </a:t>
            </a:r>
            <a:r>
              <a:rPr lang="en-US" sz="1100" dirty="0"/>
              <a:t>– whether it is education or soil health – they all impact our ability to feed the world. </a:t>
            </a:r>
          </a:p>
          <a:p>
            <a:endParaRPr lang="en-US" sz="1100" dirty="0"/>
          </a:p>
          <a:p>
            <a:pPr defTabSz="465819">
              <a:defRPr/>
            </a:pPr>
            <a:r>
              <a:rPr lang="en-US" sz="1100" dirty="0"/>
              <a:t>In the Sustainability Farming Game, the </a:t>
            </a:r>
            <a:r>
              <a:rPr lang="en-US" sz="1100" b="1" dirty="0"/>
              <a:t>sustainability barrel is what we use to keep score</a:t>
            </a:r>
            <a:r>
              <a:rPr lang="en-US" sz="1100" dirty="0"/>
              <a:t>.  Our score will only be as high as our limiting factor, so we have to pay attention to everything, and be careful with the choices we make if we want to farm sustainably. Students will see their barrel begin to reflect their choices as they play </a:t>
            </a:r>
            <a:endParaRPr lang="en-US" sz="1100" dirty="0">
              <a:cs typeface="Calibri"/>
            </a:endParaRPr>
          </a:p>
          <a:p>
            <a:endParaRPr lang="en-US" sz="1100" dirty="0"/>
          </a:p>
          <a:p>
            <a:r>
              <a:rPr lang="en-US" sz="1100" dirty="0"/>
              <a:t>Sustainability varies across the globe with each factor facing different opportunities and challenges.  </a:t>
            </a:r>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75743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41311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5539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Blank">
    <p:bg>
      <p:bgPr>
        <a:solidFill>
          <a:srgbClr val="FFFFFF"/>
        </a:solidFill>
        <a:effectLst/>
      </p:bgPr>
    </p:bg>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xfrm>
            <a:off x="4500183" y="6540500"/>
            <a:ext cx="138875" cy="234950"/>
          </a:xfrm>
          <a:prstGeom prst="rect">
            <a:avLst/>
          </a:prstGeom>
        </p:spPr>
        <p:txBody>
          <a:bodyPr/>
          <a:lstStyle>
            <a:lvl1pPr>
              <a:defRPr>
                <a:solidFill>
                  <a:srgbClr val="A6AAA9"/>
                </a:solidFill>
              </a:defRPr>
            </a:lvl1pPr>
          </a:lstStyle>
          <a:p>
            <a:fld id="{86CB4B4D-7CA3-9044-876B-883B54F8677D}" type="slidenum">
              <a:t>‹#›</a:t>
            </a:fld>
            <a:endParaRPr/>
          </a:p>
        </p:txBody>
      </p:sp>
    </p:spTree>
    <p:extLst>
      <p:ext uri="{BB962C8B-B14F-4D97-AF65-F5344CB8AC3E}">
        <p14:creationId xmlns:p14="http://schemas.microsoft.com/office/powerpoint/2010/main" val="29568257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5608"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033444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9"/>
            <a:ext cx="7772400" cy="1470025"/>
          </a:xfrm>
        </p:spPr>
        <p:txBody>
          <a:bodyPr/>
          <a:lstStyle>
            <a:lvl1pPr algn="ctr">
              <a:defRPr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14802"/>
            <a:ext cx="3919090" cy="1899681"/>
          </a:xfrm>
          <a:prstGeom prst="rect">
            <a:avLst/>
          </a:prstGeom>
        </p:spPr>
      </p:pic>
    </p:spTree>
    <p:extLst>
      <p:ext uri="{BB962C8B-B14F-4D97-AF65-F5344CB8AC3E}">
        <p14:creationId xmlns:p14="http://schemas.microsoft.com/office/powerpoint/2010/main" val="765879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sp>
        <p:nvSpPr>
          <p:cNvPr id="7" name="Rectangle 6"/>
          <p:cNvSpPr/>
          <p:nvPr userDrawn="1"/>
        </p:nvSpPr>
        <p:spPr>
          <a:xfrm>
            <a:off x="0" y="1143000"/>
            <a:ext cx="9144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17072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637679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27357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737740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926497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06383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9A0806-7CE9-4D9D-BECA-52006E9A506E}" type="datetimeFigureOut">
              <a:rPr lang="en-US" smtClean="0"/>
              <a:t>5/25/2021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13817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685800" rtl="0" eaLnBrk="1" latinLnBrk="0" hangingPunct="1">
        <a:spcBef>
          <a:spcPct val="0"/>
        </a:spcBef>
        <a:buNone/>
        <a:defRPr sz="3300" b="1" kern="1200" cap="all"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journey2050.benevity.org/community/fundraiser/255" TargetMode="External"/><Relationship Id="rId7" Type="http://schemas.openxmlformats.org/officeDocument/2006/relationships/hyperlink" Target="https://journey2050.benevity.org/community/fundraiser/25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journey2050.benevity.org/community/fundraiser/257" TargetMode="Externa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5.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hyperlink" Target="https://youtu.be/dWxNwQKhbJg" TargetMode="External"/><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0" cy="69517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63627"/>
            <a:ext cx="9143999" cy="694373"/>
          </a:xfrm>
          <a:prstGeom prst="rect">
            <a:avLst/>
          </a:prstGeom>
        </p:spPr>
      </p:pic>
      <p:sp>
        <p:nvSpPr>
          <p:cNvPr id="8" name="TextBox 7"/>
          <p:cNvSpPr txBox="1"/>
          <p:nvPr/>
        </p:nvSpPr>
        <p:spPr>
          <a:xfrm>
            <a:off x="6508865" y="6218425"/>
            <a:ext cx="2635135" cy="584775"/>
          </a:xfrm>
          <a:prstGeom prst="rect">
            <a:avLst/>
          </a:prstGeom>
          <a:noFill/>
        </p:spPr>
        <p:txBody>
          <a:bodyPr wrap="square" rtlCol="0" anchor="t">
            <a:spAutoFit/>
          </a:bodyPr>
          <a:lstStyle/>
          <a:p>
            <a:r>
              <a:rPr lang="en-US" sz="1600" dirty="0">
                <a:solidFill>
                  <a:schemeClr val="bg1"/>
                </a:solidFill>
              </a:rPr>
              <a:t>www.Journey2050.com     </a:t>
            </a:r>
          </a:p>
          <a:p>
            <a:r>
              <a:rPr lang="en-US" sz="1600" dirty="0">
                <a:solidFill>
                  <a:schemeClr val="bg1"/>
                </a:solidFill>
              </a:rPr>
              <a:t>Journey2050@nutrien.com</a:t>
            </a:r>
            <a:endParaRPr lang="en-US" sz="1600" dirty="0">
              <a:solidFill>
                <a:schemeClr val="bg1"/>
              </a:solidFill>
              <a:cs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9590" y="1354748"/>
            <a:ext cx="4305300" cy="3228975"/>
          </a:xfrm>
          <a:prstGeom prst="rect">
            <a:avLst/>
          </a:prstGeom>
          <a:ln>
            <a:noFill/>
          </a:ln>
          <a:effectLst>
            <a:outerShdw blurRad="292100" dist="139700" dir="2700000" algn="tl" rotWithShape="0">
              <a:srgbClr val="333333">
                <a:alpha val="65000"/>
              </a:srgbClr>
            </a:outerShdw>
          </a:effectLst>
        </p:spPr>
      </p:pic>
      <p:sp>
        <p:nvSpPr>
          <p:cNvPr id="6" name="Title 6">
            <a:extLst>
              <a:ext uri="{FF2B5EF4-FFF2-40B4-BE49-F238E27FC236}">
                <a16:creationId xmlns:a16="http://schemas.microsoft.com/office/drawing/2014/main" id="{A4B6FE74-B37D-4C3A-990B-19B9AB8AEDFE}"/>
              </a:ext>
            </a:extLst>
          </p:cNvPr>
          <p:cNvSpPr>
            <a:spLocks noGrp="1"/>
          </p:cNvSpPr>
          <p:nvPr>
            <p:ph type="ctrTitle"/>
          </p:nvPr>
        </p:nvSpPr>
        <p:spPr>
          <a:xfrm>
            <a:off x="0" y="4955199"/>
            <a:ext cx="9143999" cy="836952"/>
          </a:xfrm>
        </p:spPr>
        <p:txBody>
          <a:bodyPr>
            <a:normAutofit/>
          </a:bodyPr>
          <a:lstStyle/>
          <a:p>
            <a:r>
              <a:rPr lang="en-US" sz="4000" dirty="0"/>
              <a:t>Online Experience</a:t>
            </a:r>
          </a:p>
        </p:txBody>
      </p:sp>
    </p:spTree>
    <p:extLst>
      <p:ext uri="{BB962C8B-B14F-4D97-AF65-F5344CB8AC3E}">
        <p14:creationId xmlns:p14="http://schemas.microsoft.com/office/powerpoint/2010/main" val="2047656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BB3EB-AD4F-4519-A678-764D321A9210}"/>
              </a:ext>
            </a:extLst>
          </p:cNvPr>
          <p:cNvSpPr>
            <a:spLocks noGrp="1"/>
          </p:cNvSpPr>
          <p:nvPr>
            <p:ph type="title"/>
          </p:nvPr>
        </p:nvSpPr>
        <p:spPr>
          <a:xfrm>
            <a:off x="381000" y="13137"/>
            <a:ext cx="8458200" cy="1143000"/>
          </a:xfrm>
        </p:spPr>
        <p:txBody>
          <a:bodyPr/>
          <a:lstStyle/>
          <a:p>
            <a:r>
              <a:rPr lang="en-US" dirty="0"/>
              <a:t>Virtual farm game: CROP NUTRIENTS</a:t>
            </a:r>
          </a:p>
        </p:txBody>
      </p:sp>
      <p:pic>
        <p:nvPicPr>
          <p:cNvPr id="5" name="Picture 4" descr="A screenshot of a cell phone&#10;&#10;Description generated with high confidence">
            <a:extLst>
              <a:ext uri="{FF2B5EF4-FFF2-40B4-BE49-F238E27FC236}">
                <a16:creationId xmlns:a16="http://schemas.microsoft.com/office/drawing/2014/main" id="{C9EDA72E-F56A-4A08-B9B8-96483D531C8B}"/>
              </a:ext>
            </a:extLst>
          </p:cNvPr>
          <p:cNvPicPr>
            <a:picLocks noChangeAspect="1"/>
          </p:cNvPicPr>
          <p:nvPr/>
        </p:nvPicPr>
        <p:blipFill rotWithShape="1">
          <a:blip r:embed="rId3">
            <a:extLst>
              <a:ext uri="{28A0092B-C50C-407E-A947-70E740481C1C}">
                <a14:useLocalDpi xmlns:a14="http://schemas.microsoft.com/office/drawing/2010/main" val="0"/>
              </a:ext>
            </a:extLst>
          </a:blip>
          <a:srcRect r="14299"/>
          <a:stretch/>
        </p:blipFill>
        <p:spPr>
          <a:xfrm>
            <a:off x="4610100" y="1304925"/>
            <a:ext cx="4044419" cy="3136900"/>
          </a:xfrm>
          <a:prstGeom prst="rect">
            <a:avLst/>
          </a:prstGeom>
        </p:spPr>
      </p:pic>
      <p:pic>
        <p:nvPicPr>
          <p:cNvPr id="8" name="Picture 7">
            <a:extLst>
              <a:ext uri="{FF2B5EF4-FFF2-40B4-BE49-F238E27FC236}">
                <a16:creationId xmlns:a16="http://schemas.microsoft.com/office/drawing/2014/main" id="{13AF779E-AD39-4796-AFF5-74204BFA2AA1}"/>
              </a:ext>
            </a:extLst>
          </p:cNvPr>
          <p:cNvPicPr>
            <a:picLocks noChangeAspect="1"/>
          </p:cNvPicPr>
          <p:nvPr/>
        </p:nvPicPr>
        <p:blipFill rotWithShape="1">
          <a:blip r:embed="rId4">
            <a:extLst>
              <a:ext uri="{28A0092B-C50C-407E-A947-70E740481C1C}">
                <a14:useLocalDpi xmlns:a14="http://schemas.microsoft.com/office/drawing/2010/main" val="0"/>
              </a:ext>
            </a:extLst>
          </a:blip>
          <a:srcRect r="7888"/>
          <a:stretch/>
        </p:blipFill>
        <p:spPr>
          <a:xfrm>
            <a:off x="177248" y="1304925"/>
            <a:ext cx="4246470" cy="3136900"/>
          </a:xfrm>
          <a:prstGeom prst="rect">
            <a:avLst/>
          </a:prstGeom>
        </p:spPr>
      </p:pic>
      <p:pic>
        <p:nvPicPr>
          <p:cNvPr id="12" name="Picture 11" descr="A picture containing table&#10;&#10;Description generated with very high confidence">
            <a:extLst>
              <a:ext uri="{FF2B5EF4-FFF2-40B4-BE49-F238E27FC236}">
                <a16:creationId xmlns:a16="http://schemas.microsoft.com/office/drawing/2014/main" id="{51880529-1B88-459C-9E63-6B842D55D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818" y="4590613"/>
            <a:ext cx="4749800" cy="2222500"/>
          </a:xfrm>
          <a:prstGeom prst="rect">
            <a:avLst/>
          </a:prstGeom>
        </p:spPr>
      </p:pic>
      <p:sp>
        <p:nvSpPr>
          <p:cNvPr id="18" name="Arrow: Right 17">
            <a:extLst>
              <a:ext uri="{FF2B5EF4-FFF2-40B4-BE49-F238E27FC236}">
                <a16:creationId xmlns:a16="http://schemas.microsoft.com/office/drawing/2014/main" id="{593031F1-7359-4480-92CB-F624BD3AC2F6}"/>
              </a:ext>
            </a:extLst>
          </p:cNvPr>
          <p:cNvSpPr/>
          <p:nvPr/>
        </p:nvSpPr>
        <p:spPr>
          <a:xfrm>
            <a:off x="864973" y="3595465"/>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Arrow: Right 19">
            <a:extLst>
              <a:ext uri="{FF2B5EF4-FFF2-40B4-BE49-F238E27FC236}">
                <a16:creationId xmlns:a16="http://schemas.microsoft.com/office/drawing/2014/main" id="{A7EF6EB1-4E46-4BCE-B461-9F6B59F8DF29}"/>
              </a:ext>
            </a:extLst>
          </p:cNvPr>
          <p:cNvSpPr/>
          <p:nvPr/>
        </p:nvSpPr>
        <p:spPr>
          <a:xfrm rot="16200000">
            <a:off x="7080423" y="428470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B5B91108-243E-44B2-9005-B879A510BE61}"/>
              </a:ext>
            </a:extLst>
          </p:cNvPr>
          <p:cNvSpPr/>
          <p:nvPr/>
        </p:nvSpPr>
        <p:spPr>
          <a:xfrm>
            <a:off x="963828" y="6368715"/>
            <a:ext cx="2019080"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16574442-AC78-4430-91ED-F96E9819236C}"/>
              </a:ext>
            </a:extLst>
          </p:cNvPr>
          <p:cNvSpPr/>
          <p:nvPr/>
        </p:nvSpPr>
        <p:spPr>
          <a:xfrm>
            <a:off x="407523" y="325154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24" name="Rectangle 23">
            <a:extLst>
              <a:ext uri="{FF2B5EF4-FFF2-40B4-BE49-F238E27FC236}">
                <a16:creationId xmlns:a16="http://schemas.microsoft.com/office/drawing/2014/main" id="{03331507-D18F-4AC6-8DE0-BDB6EA8C67EC}"/>
              </a:ext>
            </a:extLst>
          </p:cNvPr>
          <p:cNvSpPr/>
          <p:nvPr/>
        </p:nvSpPr>
        <p:spPr>
          <a:xfrm>
            <a:off x="6917246" y="429565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26" name="Rectangle 25">
            <a:extLst>
              <a:ext uri="{FF2B5EF4-FFF2-40B4-BE49-F238E27FC236}">
                <a16:creationId xmlns:a16="http://schemas.microsoft.com/office/drawing/2014/main" id="{5160364C-D721-4D3C-97B4-34418A455166}"/>
              </a:ext>
            </a:extLst>
          </p:cNvPr>
          <p:cNvSpPr/>
          <p:nvPr/>
        </p:nvSpPr>
        <p:spPr>
          <a:xfrm>
            <a:off x="446406" y="6033526"/>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3</a:t>
            </a:r>
          </a:p>
        </p:txBody>
      </p:sp>
    </p:spTree>
    <p:extLst>
      <p:ext uri="{BB962C8B-B14F-4D97-AF65-F5344CB8AC3E}">
        <p14:creationId xmlns:p14="http://schemas.microsoft.com/office/powerpoint/2010/main" val="1079777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5B8AF-2946-4D04-B740-8B27E0406E29}"/>
              </a:ext>
            </a:extLst>
          </p:cNvPr>
          <p:cNvSpPr>
            <a:spLocks noGrp="1"/>
          </p:cNvSpPr>
          <p:nvPr>
            <p:ph type="title"/>
          </p:nvPr>
        </p:nvSpPr>
        <p:spPr/>
        <p:txBody>
          <a:bodyPr/>
          <a:lstStyle/>
          <a:p>
            <a:r>
              <a:rPr lang="en-US" dirty="0"/>
              <a:t>Virtual farm game: </a:t>
            </a:r>
            <a:br>
              <a:rPr lang="en-US" dirty="0"/>
            </a:br>
            <a:r>
              <a:rPr lang="en-US" dirty="0"/>
              <a:t>Community investments </a:t>
            </a:r>
          </a:p>
        </p:txBody>
      </p:sp>
      <p:pic>
        <p:nvPicPr>
          <p:cNvPr id="8" name="Picture 7" descr="A close up of a sign&#10;&#10;Description generated with high confidence">
            <a:extLst>
              <a:ext uri="{FF2B5EF4-FFF2-40B4-BE49-F238E27FC236}">
                <a16:creationId xmlns:a16="http://schemas.microsoft.com/office/drawing/2014/main" id="{12F1DDCE-B896-4AF2-BC96-3F4B70BFB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51393"/>
            <a:ext cx="4646502" cy="2686890"/>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863D9FF5-1E6A-4010-85B7-0C2527F4A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584" y="1851393"/>
            <a:ext cx="3434862" cy="2685438"/>
          </a:xfrm>
          <a:prstGeom prst="rect">
            <a:avLst/>
          </a:prstGeom>
        </p:spPr>
      </p:pic>
      <p:sp>
        <p:nvSpPr>
          <p:cNvPr id="11" name="TextBox 10">
            <a:extLst>
              <a:ext uri="{FF2B5EF4-FFF2-40B4-BE49-F238E27FC236}">
                <a16:creationId xmlns:a16="http://schemas.microsoft.com/office/drawing/2014/main" id="{4D6581FF-7D4E-4435-86BA-ED2A1B74BD9C}"/>
              </a:ext>
            </a:extLst>
          </p:cNvPr>
          <p:cNvSpPr txBox="1"/>
          <p:nvPr/>
        </p:nvSpPr>
        <p:spPr>
          <a:xfrm>
            <a:off x="381000" y="4536831"/>
            <a:ext cx="4646502" cy="369332"/>
          </a:xfrm>
          <a:prstGeom prst="rect">
            <a:avLst/>
          </a:prstGeom>
          <a:noFill/>
        </p:spPr>
        <p:txBody>
          <a:bodyPr wrap="square" rtlCol="0">
            <a:spAutoFit/>
          </a:bodyPr>
          <a:lstStyle/>
          <a:p>
            <a:r>
              <a:rPr lang="en-US" dirty="0"/>
              <a:t>Realistic investments to each country</a:t>
            </a:r>
          </a:p>
        </p:txBody>
      </p:sp>
      <p:sp>
        <p:nvSpPr>
          <p:cNvPr id="12" name="TextBox 11">
            <a:extLst>
              <a:ext uri="{FF2B5EF4-FFF2-40B4-BE49-F238E27FC236}">
                <a16:creationId xmlns:a16="http://schemas.microsoft.com/office/drawing/2014/main" id="{7731DFFE-FEAA-4A5B-B6E6-B772108452DA}"/>
              </a:ext>
            </a:extLst>
          </p:cNvPr>
          <p:cNvSpPr txBox="1"/>
          <p:nvPr/>
        </p:nvSpPr>
        <p:spPr>
          <a:xfrm>
            <a:off x="5224584" y="4536831"/>
            <a:ext cx="3434862" cy="369332"/>
          </a:xfrm>
          <a:prstGeom prst="rect">
            <a:avLst/>
          </a:prstGeom>
          <a:noFill/>
        </p:spPr>
        <p:txBody>
          <a:bodyPr wrap="square" rtlCol="0">
            <a:spAutoFit/>
          </a:bodyPr>
          <a:lstStyle/>
          <a:p>
            <a:r>
              <a:rPr lang="en-US" dirty="0"/>
              <a:t>Ripple effect of each choice</a:t>
            </a:r>
          </a:p>
        </p:txBody>
      </p:sp>
    </p:spTree>
    <p:extLst>
      <p:ext uri="{BB962C8B-B14F-4D97-AF65-F5344CB8AC3E}">
        <p14:creationId xmlns:p14="http://schemas.microsoft.com/office/powerpoint/2010/main" val="205172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generated with very high confidence">
            <a:extLst>
              <a:ext uri="{FF2B5EF4-FFF2-40B4-BE49-F238E27FC236}">
                <a16:creationId xmlns:a16="http://schemas.microsoft.com/office/drawing/2014/main" id="{A232F538-73AD-4F04-9123-030B5C21D7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81" t="9043" r="25952" b="24545"/>
          <a:stretch/>
        </p:blipFill>
        <p:spPr>
          <a:xfrm>
            <a:off x="287811" y="4088120"/>
            <a:ext cx="3398108" cy="2631990"/>
          </a:xfrm>
        </p:spPr>
      </p:pic>
      <p:sp>
        <p:nvSpPr>
          <p:cNvPr id="4" name="Title 3">
            <a:extLst>
              <a:ext uri="{FF2B5EF4-FFF2-40B4-BE49-F238E27FC236}">
                <a16:creationId xmlns:a16="http://schemas.microsoft.com/office/drawing/2014/main" id="{900A63DE-8E1D-4E3C-921A-EA45CB6932D6}"/>
              </a:ext>
            </a:extLst>
          </p:cNvPr>
          <p:cNvSpPr>
            <a:spLocks noGrp="1"/>
          </p:cNvSpPr>
          <p:nvPr>
            <p:ph type="title"/>
          </p:nvPr>
        </p:nvSpPr>
        <p:spPr>
          <a:xfrm>
            <a:off x="381000" y="13137"/>
            <a:ext cx="8458200" cy="1143000"/>
          </a:xfrm>
        </p:spPr>
        <p:txBody>
          <a:bodyPr/>
          <a:lstStyle/>
          <a:p>
            <a:r>
              <a:rPr lang="en-US" dirty="0"/>
              <a:t>Level 5a, 5b, 6</a:t>
            </a:r>
          </a:p>
        </p:txBody>
      </p:sp>
      <p:pic>
        <p:nvPicPr>
          <p:cNvPr id="13" name="Picture 12">
            <a:extLst>
              <a:ext uri="{FF2B5EF4-FFF2-40B4-BE49-F238E27FC236}">
                <a16:creationId xmlns:a16="http://schemas.microsoft.com/office/drawing/2014/main" id="{306E8940-BD73-475C-958B-8033C068983A}"/>
              </a:ext>
            </a:extLst>
          </p:cNvPr>
          <p:cNvPicPr>
            <a:picLocks noChangeAspect="1"/>
          </p:cNvPicPr>
          <p:nvPr/>
        </p:nvPicPr>
        <p:blipFill rotWithShape="1">
          <a:blip r:embed="rId4">
            <a:extLst>
              <a:ext uri="{28A0092B-C50C-407E-A947-70E740481C1C}">
                <a14:useLocalDpi xmlns:a14="http://schemas.microsoft.com/office/drawing/2010/main" val="0"/>
              </a:ext>
            </a:extLst>
          </a:blip>
          <a:srcRect r="533"/>
          <a:stretch/>
        </p:blipFill>
        <p:spPr>
          <a:xfrm>
            <a:off x="3775504" y="1301719"/>
            <a:ext cx="5368496" cy="5368231"/>
          </a:xfrm>
          <a:prstGeom prst="rect">
            <a:avLst/>
          </a:prstGeom>
        </p:spPr>
      </p:pic>
      <p:pic>
        <p:nvPicPr>
          <p:cNvPr id="15" name="Picture 14" descr="A picture containing screenshot&#10;&#10;Description generated with very high confidence">
            <a:extLst>
              <a:ext uri="{FF2B5EF4-FFF2-40B4-BE49-F238E27FC236}">
                <a16:creationId xmlns:a16="http://schemas.microsoft.com/office/drawing/2014/main" id="{4DE94293-7892-4DA1-A818-8CD801B023FC}"/>
              </a:ext>
            </a:extLst>
          </p:cNvPr>
          <p:cNvPicPr>
            <a:picLocks noChangeAspect="1"/>
          </p:cNvPicPr>
          <p:nvPr/>
        </p:nvPicPr>
        <p:blipFill rotWithShape="1">
          <a:blip r:embed="rId5">
            <a:extLst>
              <a:ext uri="{28A0092B-C50C-407E-A947-70E740481C1C}">
                <a14:useLocalDpi xmlns:a14="http://schemas.microsoft.com/office/drawing/2010/main" val="0"/>
              </a:ext>
            </a:extLst>
          </a:blip>
          <a:srcRect t="11807" b="4832"/>
          <a:stretch/>
        </p:blipFill>
        <p:spPr>
          <a:xfrm>
            <a:off x="287811" y="1156137"/>
            <a:ext cx="3394504" cy="2829698"/>
          </a:xfrm>
          <a:prstGeom prst="rect">
            <a:avLst/>
          </a:prstGeom>
        </p:spPr>
      </p:pic>
      <p:sp>
        <p:nvSpPr>
          <p:cNvPr id="17" name="Rectangle 16">
            <a:extLst>
              <a:ext uri="{FF2B5EF4-FFF2-40B4-BE49-F238E27FC236}">
                <a16:creationId xmlns:a16="http://schemas.microsoft.com/office/drawing/2014/main" id="{AFC6E51C-32B7-47ED-A6D6-40C0703FD325}"/>
              </a:ext>
            </a:extLst>
          </p:cNvPr>
          <p:cNvSpPr/>
          <p:nvPr/>
        </p:nvSpPr>
        <p:spPr>
          <a:xfrm>
            <a:off x="-63843" y="1053852"/>
            <a:ext cx="9685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5A</a:t>
            </a:r>
          </a:p>
        </p:txBody>
      </p:sp>
      <p:sp>
        <p:nvSpPr>
          <p:cNvPr id="18" name="Rectangle 17">
            <a:extLst>
              <a:ext uri="{FF2B5EF4-FFF2-40B4-BE49-F238E27FC236}">
                <a16:creationId xmlns:a16="http://schemas.microsoft.com/office/drawing/2014/main" id="{FE34B329-1BDD-43C6-8C79-57B5A6C94978}"/>
              </a:ext>
            </a:extLst>
          </p:cNvPr>
          <p:cNvSpPr/>
          <p:nvPr/>
        </p:nvSpPr>
        <p:spPr>
          <a:xfrm>
            <a:off x="-87238" y="3983865"/>
            <a:ext cx="93647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5B</a:t>
            </a:r>
          </a:p>
        </p:txBody>
      </p:sp>
      <p:sp>
        <p:nvSpPr>
          <p:cNvPr id="19" name="Rectangle 18">
            <a:extLst>
              <a:ext uri="{FF2B5EF4-FFF2-40B4-BE49-F238E27FC236}">
                <a16:creationId xmlns:a16="http://schemas.microsoft.com/office/drawing/2014/main" id="{73A46D27-C74E-446D-8B71-73EDF948CB57}"/>
              </a:ext>
            </a:extLst>
          </p:cNvPr>
          <p:cNvSpPr/>
          <p:nvPr/>
        </p:nvSpPr>
        <p:spPr>
          <a:xfrm>
            <a:off x="3856090" y="934403"/>
            <a:ext cx="5421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6</a:t>
            </a:r>
          </a:p>
        </p:txBody>
      </p:sp>
    </p:spTree>
    <p:extLst>
      <p:ext uri="{BB962C8B-B14F-4D97-AF65-F5344CB8AC3E}">
        <p14:creationId xmlns:p14="http://schemas.microsoft.com/office/powerpoint/2010/main" val="2611841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B38A3054-88D6-4C59-85B1-FCD19C1EA92B}"/>
              </a:ext>
            </a:extLst>
          </p:cNvPr>
          <p:cNvSpPr>
            <a:spLocks noGrp="1"/>
          </p:cNvSpPr>
          <p:nvPr>
            <p:ph type="title"/>
          </p:nvPr>
        </p:nvSpPr>
        <p:spPr/>
        <p:txBody>
          <a:bodyPr>
            <a:normAutofit/>
          </a:bodyPr>
          <a:lstStyle/>
          <a:p>
            <a:r>
              <a:rPr lang="en-US" dirty="0"/>
              <a:t>GUEST SPEAKER PRESENTATION</a:t>
            </a:r>
            <a:endParaRPr lang="en-US" sz="2700" dirty="0"/>
          </a:p>
        </p:txBody>
      </p:sp>
      <p:pic>
        <p:nvPicPr>
          <p:cNvPr id="12" name="Picture 11" descr="A screenshot of a cell phone&#10;&#10;Description generated with very high confidence">
            <a:extLst>
              <a:ext uri="{FF2B5EF4-FFF2-40B4-BE49-F238E27FC236}">
                <a16:creationId xmlns:a16="http://schemas.microsoft.com/office/drawing/2014/main" id="{9219785D-134F-44E9-9DBB-B843C975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67" y="1156137"/>
            <a:ext cx="7331489" cy="5521569"/>
          </a:xfrm>
          <a:prstGeom prst="rect">
            <a:avLst/>
          </a:prstGeom>
        </p:spPr>
      </p:pic>
      <p:sp>
        <p:nvSpPr>
          <p:cNvPr id="26" name="Arrow: Right 25">
            <a:extLst>
              <a:ext uri="{FF2B5EF4-FFF2-40B4-BE49-F238E27FC236}">
                <a16:creationId xmlns:a16="http://schemas.microsoft.com/office/drawing/2014/main" id="{C5F3866B-F3E9-4477-98E4-73CBC03F684F}"/>
              </a:ext>
            </a:extLst>
          </p:cNvPr>
          <p:cNvSpPr/>
          <p:nvPr/>
        </p:nvSpPr>
        <p:spPr>
          <a:xfrm>
            <a:off x="0" y="2816989"/>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DE09F97C-4098-4CE7-ACBC-832EEF13B44A}"/>
              </a:ext>
            </a:extLst>
          </p:cNvPr>
          <p:cNvSpPr/>
          <p:nvPr/>
        </p:nvSpPr>
        <p:spPr>
          <a:xfrm>
            <a:off x="2977661" y="1599700"/>
            <a:ext cx="1008186" cy="510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0215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3CFEB-26F1-4C5E-A184-C8470CD3D5CF}"/>
              </a:ext>
            </a:extLst>
          </p:cNvPr>
          <p:cNvSpPr>
            <a:spLocks noGrp="1"/>
          </p:cNvSpPr>
          <p:nvPr>
            <p:ph type="title"/>
          </p:nvPr>
        </p:nvSpPr>
        <p:spPr/>
        <p:txBody>
          <a:bodyPr/>
          <a:lstStyle/>
          <a:p>
            <a:r>
              <a:rPr lang="en-US" dirty="0"/>
              <a:t>Take action </a:t>
            </a:r>
          </a:p>
        </p:txBody>
      </p:sp>
      <p:pic>
        <p:nvPicPr>
          <p:cNvPr id="11" name="Picture 10" descr="A screenshot of a cell phone&#10;&#10;Description generated with very high confidence">
            <a:extLst>
              <a:ext uri="{FF2B5EF4-FFF2-40B4-BE49-F238E27FC236}">
                <a16:creationId xmlns:a16="http://schemas.microsoft.com/office/drawing/2014/main" id="{541E514F-BDE1-48FC-BC01-178B0F6D1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28" y="1156137"/>
            <a:ext cx="3567693" cy="4728848"/>
          </a:xfrm>
          <a:prstGeom prst="rect">
            <a:avLst/>
          </a:prstGeom>
        </p:spPr>
      </p:pic>
      <p:cxnSp>
        <p:nvCxnSpPr>
          <p:cNvPr id="13" name="Straight Connector 12">
            <a:extLst>
              <a:ext uri="{FF2B5EF4-FFF2-40B4-BE49-F238E27FC236}">
                <a16:creationId xmlns:a16="http://schemas.microsoft.com/office/drawing/2014/main" id="{0D53265E-8DCC-461C-B452-560D99C1EC7B}"/>
              </a:ext>
            </a:extLst>
          </p:cNvPr>
          <p:cNvCxnSpPr/>
          <p:nvPr/>
        </p:nvCxnSpPr>
        <p:spPr>
          <a:xfrm>
            <a:off x="4213654" y="1396314"/>
            <a:ext cx="0" cy="402830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31FA3B-743E-447D-BF64-2D50924FEC5B}"/>
              </a:ext>
            </a:extLst>
          </p:cNvPr>
          <p:cNvSpPr txBox="1"/>
          <p:nvPr/>
        </p:nvSpPr>
        <p:spPr>
          <a:xfrm>
            <a:off x="1117600" y="1909369"/>
            <a:ext cx="1781419" cy="369332"/>
          </a:xfrm>
          <a:prstGeom prst="rect">
            <a:avLst/>
          </a:prstGeom>
          <a:noFill/>
        </p:spPr>
        <p:txBody>
          <a:bodyPr wrap="square" rtlCol="0">
            <a:spAutoFit/>
          </a:bodyPr>
          <a:lstStyle/>
          <a:p>
            <a:r>
              <a:rPr lang="en-US" dirty="0"/>
              <a:t>Summary Lesson</a:t>
            </a:r>
          </a:p>
        </p:txBody>
      </p:sp>
      <p:pic>
        <p:nvPicPr>
          <p:cNvPr id="2" name="Picture 3" descr="A close up of a sign&#10;&#10;Description automatically generated">
            <a:extLst>
              <a:ext uri="{FF2B5EF4-FFF2-40B4-BE49-F238E27FC236}">
                <a16:creationId xmlns:a16="http://schemas.microsoft.com/office/drawing/2014/main" id="{70F31CF9-D08C-4947-B927-9A5E82F169DA}"/>
              </a:ext>
            </a:extLst>
          </p:cNvPr>
          <p:cNvPicPr>
            <a:picLocks noChangeAspect="1"/>
          </p:cNvPicPr>
          <p:nvPr/>
        </p:nvPicPr>
        <p:blipFill>
          <a:blip r:embed="rId4"/>
          <a:stretch>
            <a:fillRect/>
          </a:stretch>
        </p:blipFill>
        <p:spPr>
          <a:xfrm>
            <a:off x="869950" y="2857500"/>
            <a:ext cx="2273300" cy="2279650"/>
          </a:xfrm>
          <a:prstGeom prst="rect">
            <a:avLst/>
          </a:prstGeom>
        </p:spPr>
      </p:pic>
    </p:spTree>
    <p:extLst>
      <p:ext uri="{BB962C8B-B14F-4D97-AF65-F5344CB8AC3E}">
        <p14:creationId xmlns:p14="http://schemas.microsoft.com/office/powerpoint/2010/main" val="3800019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Social activation</a:t>
            </a:r>
          </a:p>
        </p:txBody>
      </p:sp>
      <p:pic>
        <p:nvPicPr>
          <p:cNvPr id="4" name="Picture 3" descr="https://journey2050.benevity.org/sites/journey2050.benevity.org/files/imagecache/wpg_300x225/CAWSTv3.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02080" y="3143250"/>
            <a:ext cx="1454468" cy="1284447"/>
          </a:xfrm>
          <a:prstGeom prst="rect">
            <a:avLst/>
          </a:prstGeom>
          <a:noFill/>
          <a:ln>
            <a:noFill/>
          </a:ln>
        </p:spPr>
      </p:pic>
      <p:pic>
        <p:nvPicPr>
          <p:cNvPr id="5" name="Picture 4" descr="https://journey2050.benevity.org/sites/journey2050.benevity.org/files/imagecache/wpg_300x225/Shania.jpg">
            <a:hlinkClick r:id="rId5" tgtFrame="&quot;_blank&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02080" y="4514850"/>
            <a:ext cx="1454468" cy="1284447"/>
          </a:xfrm>
          <a:prstGeom prst="rect">
            <a:avLst/>
          </a:prstGeom>
          <a:noFill/>
          <a:ln>
            <a:noFill/>
          </a:ln>
        </p:spPr>
      </p:pic>
      <p:pic>
        <p:nvPicPr>
          <p:cNvPr id="6" name="Picture 5" descr="https://journey2050.benevity.org/sites/journey2050.benevity.org/files/imagecache/wpg_300x225/Nature.jpg">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1402080" y="1778318"/>
            <a:ext cx="1454468" cy="1284447"/>
          </a:xfrm>
          <a:prstGeom prst="rect">
            <a:avLst/>
          </a:prstGeom>
          <a:noFill/>
          <a:ln>
            <a:noFill/>
          </a:ln>
        </p:spPr>
      </p:pic>
      <p:sp>
        <p:nvSpPr>
          <p:cNvPr id="7" name="TextBox 6"/>
          <p:cNvSpPr txBox="1"/>
          <p:nvPr/>
        </p:nvSpPr>
        <p:spPr>
          <a:xfrm>
            <a:off x="3976632" y="2420542"/>
            <a:ext cx="2777235" cy="2377574"/>
          </a:xfrm>
          <a:prstGeom prst="rect">
            <a:avLst/>
          </a:prstGeom>
          <a:noFill/>
        </p:spPr>
        <p:txBody>
          <a:bodyPr wrap="none" rtlCol="0">
            <a:spAutoFit/>
          </a:bodyPr>
          <a:lstStyle/>
          <a:p>
            <a:pPr algn="ctr"/>
            <a:r>
              <a:rPr lang="en-US" sz="4950" b="1"/>
              <a:t>$100 </a:t>
            </a:r>
          </a:p>
          <a:p>
            <a:pPr algn="ctr"/>
            <a:r>
              <a:rPr lang="en-US" sz="4950" b="1"/>
              <a:t>Donation </a:t>
            </a:r>
          </a:p>
          <a:p>
            <a:pPr algn="ctr"/>
            <a:r>
              <a:rPr lang="en-US" sz="4950" b="1"/>
              <a:t>Credit</a:t>
            </a:r>
          </a:p>
        </p:txBody>
      </p:sp>
    </p:spTree>
    <p:extLst>
      <p:ext uri="{BB962C8B-B14F-4D97-AF65-F5344CB8AC3E}">
        <p14:creationId xmlns:p14="http://schemas.microsoft.com/office/powerpoint/2010/main" val="4048211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81DF2D-CEC5-4950-970D-428CA0795EEB}"/>
              </a:ext>
            </a:extLst>
          </p:cNvPr>
          <p:cNvSpPr>
            <a:spLocks noGrp="1"/>
          </p:cNvSpPr>
          <p:nvPr>
            <p:ph type="title"/>
          </p:nvPr>
        </p:nvSpPr>
        <p:spPr/>
        <p:txBody>
          <a:bodyPr/>
          <a:lstStyle/>
          <a:p>
            <a:r>
              <a:rPr lang="en-US" dirty="0"/>
              <a:t>Agricultural resources </a:t>
            </a:r>
          </a:p>
        </p:txBody>
      </p:sp>
      <p:pic>
        <p:nvPicPr>
          <p:cNvPr id="6" name="Picture 5" descr="A screenshot of a cell phone&#10;&#10;Description generated with very high confidence">
            <a:extLst>
              <a:ext uri="{FF2B5EF4-FFF2-40B4-BE49-F238E27FC236}">
                <a16:creationId xmlns:a16="http://schemas.microsoft.com/office/drawing/2014/main" id="{0B54A2EC-2F0F-4610-A43C-04811C24E538}"/>
              </a:ext>
            </a:extLst>
          </p:cNvPr>
          <p:cNvPicPr>
            <a:picLocks noChangeAspect="1"/>
          </p:cNvPicPr>
          <p:nvPr/>
        </p:nvPicPr>
        <p:blipFill rotWithShape="1">
          <a:blip r:embed="rId3">
            <a:extLst>
              <a:ext uri="{28A0092B-C50C-407E-A947-70E740481C1C}">
                <a14:useLocalDpi xmlns:a14="http://schemas.microsoft.com/office/drawing/2010/main" val="0"/>
              </a:ext>
            </a:extLst>
          </a:blip>
          <a:srcRect t="8936"/>
          <a:stretch/>
        </p:blipFill>
        <p:spPr>
          <a:xfrm>
            <a:off x="1717589" y="2986568"/>
            <a:ext cx="5567749" cy="3662561"/>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D903F21E-3D4E-4459-9CE3-C98C209CF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156137"/>
            <a:ext cx="8920549" cy="1830431"/>
          </a:xfrm>
          <a:prstGeom prst="rect">
            <a:avLst/>
          </a:prstGeom>
        </p:spPr>
      </p:pic>
      <p:sp>
        <p:nvSpPr>
          <p:cNvPr id="9" name="Oval 8">
            <a:extLst>
              <a:ext uri="{FF2B5EF4-FFF2-40B4-BE49-F238E27FC236}">
                <a16:creationId xmlns:a16="http://schemas.microsoft.com/office/drawing/2014/main" id="{D3BF6F86-9E6C-49F6-9CE9-38060A3E696E}"/>
              </a:ext>
            </a:extLst>
          </p:cNvPr>
          <p:cNvSpPr/>
          <p:nvPr/>
        </p:nvSpPr>
        <p:spPr>
          <a:xfrm>
            <a:off x="5127737" y="1305670"/>
            <a:ext cx="1483128" cy="72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54467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578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19237"/>
            <a:ext cx="43243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nline 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3560668" cy="3552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5605986"/>
            <a:ext cx="3560668" cy="1077218"/>
          </a:xfrm>
          <a:prstGeom prst="rect">
            <a:avLst/>
          </a:prstGeom>
          <a:noFill/>
        </p:spPr>
        <p:txBody>
          <a:bodyPr wrap="square" rtlCol="0">
            <a:spAutoFit/>
          </a:bodyPr>
          <a:lstStyle/>
          <a:p>
            <a:r>
              <a:rPr lang="en-US" sz="3200" b="1" dirty="0"/>
              <a:t>SCHOOL EDITION: JOURNEY 2050</a:t>
            </a:r>
          </a:p>
        </p:txBody>
      </p:sp>
      <p:sp>
        <p:nvSpPr>
          <p:cNvPr id="11" name="TextBox 10"/>
          <p:cNvSpPr txBox="1"/>
          <p:nvPr/>
        </p:nvSpPr>
        <p:spPr>
          <a:xfrm>
            <a:off x="5029200" y="5565980"/>
            <a:ext cx="3867150" cy="1077218"/>
          </a:xfrm>
          <a:prstGeom prst="rect">
            <a:avLst/>
          </a:prstGeom>
          <a:noFill/>
        </p:spPr>
        <p:txBody>
          <a:bodyPr wrap="square" rtlCol="0">
            <a:spAutoFit/>
          </a:bodyPr>
          <a:lstStyle/>
          <a:p>
            <a:r>
              <a:rPr lang="en-US" sz="3200" b="1" dirty="0"/>
              <a:t>HOME EDITION: FARMERS 2050</a:t>
            </a:r>
          </a:p>
        </p:txBody>
      </p:sp>
      <p:sp>
        <p:nvSpPr>
          <p:cNvPr id="7" name="Title 1"/>
          <p:cNvSpPr>
            <a:spLocks noGrp="1"/>
          </p:cNvSpPr>
          <p:nvPr>
            <p:ph type="title"/>
          </p:nvPr>
        </p:nvSpPr>
        <p:spPr>
          <a:xfrm>
            <a:off x="381000" y="13137"/>
            <a:ext cx="8458200" cy="1143000"/>
          </a:xfrm>
        </p:spPr>
        <p:txBody>
          <a:bodyPr>
            <a:noAutofit/>
          </a:bodyPr>
          <a:lstStyle/>
          <a:p>
            <a:r>
              <a:rPr lang="en-US" dirty="0"/>
              <a:t>expansion</a:t>
            </a:r>
          </a:p>
        </p:txBody>
      </p:sp>
    </p:spTree>
    <p:extLst>
      <p:ext uri="{BB962C8B-B14F-4D97-AF65-F5344CB8AC3E}">
        <p14:creationId xmlns:p14="http://schemas.microsoft.com/office/powerpoint/2010/main" val="14794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212" y="5692272"/>
            <a:ext cx="9161977" cy="127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1" y="1319084"/>
            <a:ext cx="6676488" cy="500736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784"/>
          <a:stretch/>
        </p:blipFill>
        <p:spPr>
          <a:xfrm>
            <a:off x="6885354" y="4804996"/>
            <a:ext cx="2229338" cy="15251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633" y="1316572"/>
            <a:ext cx="2235200" cy="1676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662" y="3072926"/>
            <a:ext cx="2229338" cy="167200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875" y="6477000"/>
            <a:ext cx="1263525" cy="42556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6501" t="17040" r="4802" b="17040"/>
          <a:stretch/>
        </p:blipFill>
        <p:spPr>
          <a:xfrm>
            <a:off x="1738365" y="6477000"/>
            <a:ext cx="1487156" cy="425563"/>
          </a:xfrm>
          <a:prstGeom prst="rect">
            <a:avLst/>
          </a:prstGeom>
        </p:spPr>
      </p:pic>
      <p:sp>
        <p:nvSpPr>
          <p:cNvPr id="15" name="TextBox 14"/>
          <p:cNvSpPr txBox="1"/>
          <p:nvPr/>
        </p:nvSpPr>
        <p:spPr>
          <a:xfrm>
            <a:off x="3429000" y="3638101"/>
            <a:ext cx="1550573"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GROW CROPS</a:t>
            </a:r>
          </a:p>
        </p:txBody>
      </p:sp>
      <p:sp>
        <p:nvSpPr>
          <p:cNvPr id="18" name="TextBox 17"/>
          <p:cNvSpPr txBox="1"/>
          <p:nvPr/>
        </p:nvSpPr>
        <p:spPr>
          <a:xfrm>
            <a:off x="3581400" y="5271666"/>
            <a:ext cx="1710341"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RAISE ANIMALS</a:t>
            </a:r>
          </a:p>
        </p:txBody>
      </p:sp>
      <p:sp>
        <p:nvSpPr>
          <p:cNvPr id="21" name="TextBox 20"/>
          <p:cNvSpPr txBox="1"/>
          <p:nvPr/>
        </p:nvSpPr>
        <p:spPr>
          <a:xfrm>
            <a:off x="6739374" y="1320326"/>
            <a:ext cx="880626" cy="5078313"/>
          </a:xfrm>
          <a:prstGeom prst="rect">
            <a:avLst/>
          </a:prstGeom>
          <a:solidFill>
            <a:schemeClr val="bg1">
              <a:alpha val="46000"/>
            </a:schemeClr>
          </a:solidFill>
        </p:spPr>
        <p:txBody>
          <a:bodyPr wrap="square" rtlCol="0">
            <a:spAutoFit/>
          </a:bodyPr>
          <a:lstStyle/>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CRAFT </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SELL</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TRADE</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22" name="TextBox 21"/>
          <p:cNvSpPr txBox="1"/>
          <p:nvPr/>
        </p:nvSpPr>
        <p:spPr>
          <a:xfrm>
            <a:off x="2895600" y="228600"/>
            <a:ext cx="5837967" cy="830997"/>
          </a:xfrm>
          <a:prstGeom prst="rect">
            <a:avLst/>
          </a:prstGeom>
          <a:solidFill>
            <a:schemeClr val="bg1">
              <a:alpha val="43000"/>
            </a:schemeClr>
          </a:solidFill>
        </p:spPr>
        <p:txBody>
          <a:bodyPr wrap="square" rtlCol="0">
            <a:spAutoFit/>
          </a:bodyPr>
          <a:lstStyle/>
          <a:p>
            <a:pPr algn="ctr"/>
            <a:r>
              <a:rPr lang="en-US" sz="2400" b="1" dirty="0"/>
              <a:t>ONE FARM. NO TIMERS.</a:t>
            </a:r>
          </a:p>
          <a:p>
            <a:pPr algn="ctr"/>
            <a:r>
              <a:rPr lang="en-US" sz="2400" b="1" dirty="0"/>
              <a:t>MORE CROPS, ANIMALS &amp; CRAFTING.</a:t>
            </a:r>
          </a:p>
        </p:txBody>
      </p:sp>
      <p:sp>
        <p:nvSpPr>
          <p:cNvPr id="23" name="TextBox 22"/>
          <p:cNvSpPr txBox="1"/>
          <p:nvPr/>
        </p:nvSpPr>
        <p:spPr>
          <a:xfrm>
            <a:off x="3276600" y="6421348"/>
            <a:ext cx="4267200" cy="4616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FREE</a:t>
            </a:r>
            <a:r>
              <a:rPr lang="en-US" b="1" dirty="0">
                <a:solidFill>
                  <a:schemeClr val="bg1"/>
                </a:solidFill>
                <a:effectLst>
                  <a:outerShdw blurRad="38100" dist="38100" dir="2700000" algn="tl">
                    <a:srgbClr val="000000">
                      <a:alpha val="43137"/>
                    </a:srgbClr>
                  </a:outerShdw>
                </a:effectLst>
              </a:rPr>
              <a:t>. NO ADS or IN-APP PURCHASES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24" y="-304800"/>
            <a:ext cx="2681703" cy="2124739"/>
          </a:xfrm>
          <a:prstGeom prst="rect">
            <a:avLst/>
          </a:prstGeom>
        </p:spPr>
      </p:pic>
      <p:pic>
        <p:nvPicPr>
          <p:cNvPr id="6" name="Graphic 5" descr="Monitor">
            <a:hlinkClick r:id="rId10"/>
            <a:extLst>
              <a:ext uri="{FF2B5EF4-FFF2-40B4-BE49-F238E27FC236}">
                <a16:creationId xmlns:a16="http://schemas.microsoft.com/office/drawing/2014/main" id="{CE7B1751-134B-4160-AAB4-F10FDC1C95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9088" y="3425"/>
            <a:ext cx="914400" cy="914400"/>
          </a:xfrm>
          <a:prstGeom prst="rect">
            <a:avLst/>
          </a:prstGeom>
        </p:spPr>
      </p:pic>
      <p:pic>
        <p:nvPicPr>
          <p:cNvPr id="13" name="Graphic 12" descr="Play">
            <a:hlinkClick r:id="rId10"/>
            <a:extLst>
              <a:ext uri="{FF2B5EF4-FFF2-40B4-BE49-F238E27FC236}">
                <a16:creationId xmlns:a16="http://schemas.microsoft.com/office/drawing/2014/main" id="{B26E471D-FE29-4B55-B3E5-A141440F2E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77718" y="183266"/>
            <a:ext cx="418629" cy="418629"/>
          </a:xfrm>
          <a:prstGeom prst="rect">
            <a:avLst/>
          </a:prstGeom>
        </p:spPr>
      </p:pic>
    </p:spTree>
    <p:extLst>
      <p:ext uri="{BB962C8B-B14F-4D97-AF65-F5344CB8AC3E}">
        <p14:creationId xmlns:p14="http://schemas.microsoft.com/office/powerpoint/2010/main" val="23092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NTR_16-9_SDG_Progress_BG.png" descr="NTR_16-9_SDG_Progress_BG.png"/>
          <p:cNvPicPr>
            <a:picLocks noChangeAspect="1"/>
          </p:cNvPicPr>
          <p:nvPr/>
        </p:nvPicPr>
        <p:blipFill>
          <a:blip r:embed="rId3"/>
          <a:stretch>
            <a:fillRect/>
          </a:stretch>
        </p:blipFill>
        <p:spPr>
          <a:xfrm>
            <a:off x="4060" y="0"/>
            <a:ext cx="9135880" cy="6858001"/>
          </a:xfrm>
          <a:prstGeom prst="rect">
            <a:avLst/>
          </a:prstGeom>
          <a:ln w="12700">
            <a:miter lim="400000"/>
          </a:ln>
        </p:spPr>
      </p:pic>
      <p:grpSp>
        <p:nvGrpSpPr>
          <p:cNvPr id="102" name="Group"/>
          <p:cNvGrpSpPr/>
          <p:nvPr/>
        </p:nvGrpSpPr>
        <p:grpSpPr>
          <a:xfrm>
            <a:off x="1989828" y="1786497"/>
            <a:ext cx="5176548" cy="3407159"/>
            <a:chOff x="0" y="0"/>
            <a:chExt cx="13804127" cy="6814315"/>
          </a:xfrm>
        </p:grpSpPr>
        <p:pic>
          <p:nvPicPr>
            <p:cNvPr id="100" name="Image" descr="Image"/>
            <p:cNvPicPr>
              <a:picLocks noChangeAspect="1"/>
            </p:cNvPicPr>
            <p:nvPr/>
          </p:nvPicPr>
          <p:blipFill>
            <a:blip r:embed="rId4"/>
            <a:stretch>
              <a:fillRect/>
            </a:stretch>
          </p:blipFill>
          <p:spPr>
            <a:xfrm rot="16200000">
              <a:off x="3494906" y="-3494907"/>
              <a:ext cx="6814316" cy="13804129"/>
            </a:xfrm>
            <a:prstGeom prst="rect">
              <a:avLst/>
            </a:prstGeom>
            <a:ln w="12700" cap="flat">
              <a:noFill/>
              <a:miter lim="400000"/>
            </a:ln>
            <a:effectLst/>
          </p:spPr>
        </p:pic>
        <p:pic>
          <p:nvPicPr>
            <p:cNvPr id="101" name="Screenshot_20180109-172718.png" descr="Screenshot_20180109-172718.png"/>
            <p:cNvPicPr>
              <a:picLocks noChangeAspect="1"/>
            </p:cNvPicPr>
            <p:nvPr/>
          </p:nvPicPr>
          <p:blipFill>
            <a:blip r:embed="rId5"/>
            <a:srcRect/>
            <a:stretch>
              <a:fillRect/>
            </a:stretch>
          </p:blipFill>
          <p:spPr>
            <a:xfrm>
              <a:off x="1447462" y="402257"/>
              <a:ext cx="10806288" cy="6078537"/>
            </a:xfrm>
            <a:prstGeom prst="rect">
              <a:avLst/>
            </a:prstGeom>
            <a:ln w="12700" cap="flat">
              <a:noFill/>
              <a:miter lim="400000"/>
            </a:ln>
            <a:effectLst/>
          </p:spPr>
        </p:pic>
      </p:grpSp>
      <p:sp>
        <p:nvSpPr>
          <p:cNvPr id="103" name="Rectangle"/>
          <p:cNvSpPr/>
          <p:nvPr/>
        </p:nvSpPr>
        <p:spPr>
          <a:xfrm>
            <a:off x="9525" y="4576233"/>
            <a:ext cx="9137154" cy="2275418"/>
          </a:xfrm>
          <a:prstGeom prst="rect">
            <a:avLst/>
          </a:prstGeom>
          <a:solidFill>
            <a:srgbClr val="333333"/>
          </a:solidFill>
          <a:ln w="12700">
            <a:miter lim="400000"/>
          </a:ln>
        </p:spPr>
        <p:txBody>
          <a:bodyPr lIns="21336" tIns="21336" rIns="21336" bIns="21336" anchor="ctr"/>
          <a:lstStyle/>
          <a:p>
            <a:pPr algn="ctr">
              <a:defRPr sz="3200">
                <a:latin typeface="Helvetica Light"/>
                <a:ea typeface="Helvetica Light"/>
                <a:cs typeface="Helvetica Light"/>
                <a:sym typeface="Helvetica Light"/>
              </a:defRPr>
            </a:pPr>
            <a:endParaRPr/>
          </a:p>
        </p:txBody>
      </p:sp>
      <p:sp>
        <p:nvSpPr>
          <p:cNvPr id="12" name="We’ll set goals for in-game activity. As our teams reach those goals their effort will be reflected in real world actions.">
            <a:extLst>
              <a:ext uri="{FF2B5EF4-FFF2-40B4-BE49-F238E27FC236}">
                <a16:creationId xmlns:a16="http://schemas.microsoft.com/office/drawing/2014/main" id="{90466FAE-01A4-44C7-AD13-50A4A89CEABE}"/>
              </a:ext>
            </a:extLst>
          </p:cNvPr>
          <p:cNvSpPr txBox="1"/>
          <p:nvPr/>
        </p:nvSpPr>
        <p:spPr>
          <a:xfrm>
            <a:off x="381000" y="5402773"/>
            <a:ext cx="8642685" cy="1028561"/>
          </a:xfrm>
          <a:prstGeom prst="rect">
            <a:avLst/>
          </a:prstGeom>
          <a:ln w="12700">
            <a:miter lim="400000"/>
          </a:ln>
          <a:extLst>
            <a:ext uri="{C572A759-6A51-4108-AA02-DFA0A04FC94B}">
              <ma14:wrappingTextBoxFlag xmlns:ma14="http://schemas.microsoft.com/office/mac/drawingml/2011/main" xmlns="" val="1"/>
            </a:ext>
          </a:extLst>
        </p:spPr>
        <p:txBody>
          <a:bodyPr wrap="square" lIns="15531" tIns="15531" rIns="15531" bIns="15531" anchor="ctr">
            <a:spAutoFit/>
          </a:bodyPr>
          <a:lstStyle>
            <a:lvl1pPr defTabSz="457200">
              <a:lnSpc>
                <a:spcPct val="90000"/>
              </a:lnSpc>
              <a:defRPr sz="3600">
                <a:latin typeface="Montserrat Regular"/>
                <a:ea typeface="Montserrat Regular"/>
                <a:cs typeface="Montserrat Regular"/>
                <a:sym typeface="Montserrat Regular"/>
              </a:defRPr>
            </a:lvl1pPr>
          </a:lstStyle>
          <a:p>
            <a:pPr marL="285750" indent="-285750">
              <a:buFont typeface="Arial" panose="020B0604020202020204" pitchFamily="34" charset="0"/>
              <a:buChar char="•"/>
            </a:pPr>
            <a:r>
              <a:rPr lang="en-US" sz="1800" dirty="0">
                <a:solidFill>
                  <a:schemeClr val="bg1"/>
                </a:solidFill>
              </a:rPr>
              <a:t>Droughts in Australia were featured in Global Events</a:t>
            </a:r>
          </a:p>
          <a:p>
            <a:pPr marL="285750" indent="-285750">
              <a:buFont typeface="Arial" panose="020B0604020202020204" pitchFamily="34" charset="0"/>
              <a:buChar char="•"/>
            </a:pPr>
            <a:r>
              <a:rPr lang="en-US" sz="1800" dirty="0">
                <a:solidFill>
                  <a:schemeClr val="bg1"/>
                </a:solidFill>
              </a:rPr>
              <a:t>Teams virtually grew crops for livestock to donate to those in need</a:t>
            </a:r>
          </a:p>
          <a:p>
            <a:pPr marL="285750" indent="-285750">
              <a:buFont typeface="Arial" panose="020B0604020202020204" pitchFamily="34" charset="0"/>
              <a:buChar char="•"/>
            </a:pPr>
            <a:r>
              <a:rPr lang="en-US" sz="1800" dirty="0">
                <a:solidFill>
                  <a:schemeClr val="bg1"/>
                </a:solidFill>
              </a:rPr>
              <a:t>Supported awareness of Sustainable Development Goals</a:t>
            </a:r>
          </a:p>
          <a:p>
            <a:pPr marL="285750" indent="-285750">
              <a:buFont typeface="Arial" panose="020B0604020202020204" pitchFamily="34" charset="0"/>
              <a:buChar char="•"/>
            </a:pPr>
            <a:r>
              <a:rPr lang="en-US" sz="1800" dirty="0">
                <a:solidFill>
                  <a:schemeClr val="bg1"/>
                </a:solidFill>
              </a:rPr>
              <a:t>Showcased $100,000 donation made by Nutrien to support Australian ranchers</a:t>
            </a:r>
            <a:endParaRPr sz="1800" dirty="0">
              <a:solidFill>
                <a:schemeClr val="bg1"/>
              </a:solidFill>
            </a:endParaRPr>
          </a:p>
        </p:txBody>
      </p:sp>
      <p:sp>
        <p:nvSpPr>
          <p:cNvPr id="13" name="SDG 2 - Zero Hunger &amp; Working towards it in game">
            <a:extLst>
              <a:ext uri="{FF2B5EF4-FFF2-40B4-BE49-F238E27FC236}">
                <a16:creationId xmlns:a16="http://schemas.microsoft.com/office/drawing/2014/main" id="{455330A5-41F2-4FCE-98AD-6504D2DCAFF0}"/>
              </a:ext>
            </a:extLst>
          </p:cNvPr>
          <p:cNvSpPr txBox="1"/>
          <p:nvPr/>
        </p:nvSpPr>
        <p:spPr>
          <a:xfrm>
            <a:off x="381000" y="4635638"/>
            <a:ext cx="8763000" cy="585363"/>
          </a:xfrm>
          <a:prstGeom prst="rect">
            <a:avLst/>
          </a:prstGeom>
          <a:ln w="12700">
            <a:miter lim="400000"/>
          </a:ln>
          <a:extLst>
            <a:ext uri="{C572A759-6A51-4108-AA02-DFA0A04FC94B}">
              <ma14:wrappingTextBoxFlag xmlns:ma14="http://schemas.microsoft.com/office/mac/drawingml/2011/main" xmlns="" val="1"/>
            </a:ext>
          </a:extLst>
        </p:spPr>
        <p:txBody>
          <a:bodyPr wrap="square" lIns="15531" tIns="15531" rIns="15531" bIns="15531" anchor="ctr">
            <a:spAutoFit/>
          </a:bodyPr>
          <a:lstStyle>
            <a:lvl1pPr defTabSz="457200">
              <a:lnSpc>
                <a:spcPct val="120000"/>
              </a:lnSpc>
              <a:defRPr sz="3600">
                <a:solidFill>
                  <a:srgbClr val="3DAB4C"/>
                </a:solidFill>
                <a:latin typeface="Bebas Neue"/>
                <a:ea typeface="Bebas Neue"/>
                <a:cs typeface="Bebas Neue"/>
                <a:sym typeface="Bebas Neue"/>
              </a:defRPr>
            </a:lvl1pPr>
          </a:lstStyle>
          <a:p>
            <a:r>
              <a:rPr lang="en-US" sz="3000" dirty="0"/>
              <a:t>EXAMPLE: Global Event + SDG Goal + Donation</a:t>
            </a:r>
            <a:endParaRPr sz="3000" dirty="0"/>
          </a:p>
        </p:txBody>
      </p:sp>
      <p:pic>
        <p:nvPicPr>
          <p:cNvPr id="11" name="Picture 2" descr="Image result for SDG 2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872096"/>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979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After registering </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3" name="Arrow: Right 12">
            <a:extLst>
              <a:ext uri="{FF2B5EF4-FFF2-40B4-BE49-F238E27FC236}">
                <a16:creationId xmlns:a16="http://schemas.microsoft.com/office/drawing/2014/main" id="{4CF07466-44E7-45F7-A8C6-45C9253DFF5D}"/>
              </a:ext>
            </a:extLst>
          </p:cNvPr>
          <p:cNvSpPr/>
          <p:nvPr/>
        </p:nvSpPr>
        <p:spPr>
          <a:xfrm>
            <a:off x="0" y="4472611"/>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7263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dirty="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119" y="1394297"/>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84064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1199" y="5000016"/>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361950" y="5733439"/>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937" y="1549097"/>
            <a:ext cx="2517072" cy="538961"/>
          </a:xfrm>
          <a:prstGeom prst="rect">
            <a:avLst/>
          </a:prstGeom>
        </p:spPr>
      </p:pic>
    </p:spTree>
    <p:extLst>
      <p:ext uri="{BB962C8B-B14F-4D97-AF65-F5344CB8AC3E}">
        <p14:creationId xmlns:p14="http://schemas.microsoft.com/office/powerpoint/2010/main" val="19490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dirty="0">
                <a:effectLst>
                  <a:outerShdw blurRad="38100" dist="38100" dir="2700000" algn="tl">
                    <a:srgbClr val="000000">
                      <a:alpha val="43137"/>
                    </a:srgbClr>
                  </a:outerShdw>
                </a:effectLst>
              </a:rPr>
              <a:t>Journey2050@nutrien.com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66315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generated with very high confidence">
            <a:extLst>
              <a:ext uri="{FF2B5EF4-FFF2-40B4-BE49-F238E27FC236}">
                <a16:creationId xmlns:a16="http://schemas.microsoft.com/office/drawing/2014/main" id="{12F02473-6FAF-4E93-B5CC-030D7C19B793}"/>
              </a:ext>
            </a:extLst>
          </p:cNvPr>
          <p:cNvPicPr>
            <a:picLocks noChangeAspect="1"/>
          </p:cNvPicPr>
          <p:nvPr/>
        </p:nvPicPr>
        <p:blipFill rotWithShape="1">
          <a:blip r:embed="rId3">
            <a:extLst>
              <a:ext uri="{28A0092B-C50C-407E-A947-70E740481C1C}">
                <a14:useLocalDpi xmlns:a14="http://schemas.microsoft.com/office/drawing/2010/main" val="0"/>
              </a:ext>
            </a:extLst>
          </a:blip>
          <a:srcRect r="4837"/>
          <a:stretch/>
        </p:blipFill>
        <p:spPr>
          <a:xfrm>
            <a:off x="448801" y="1269437"/>
            <a:ext cx="8390399" cy="4031869"/>
          </a:xfrm>
          <a:prstGeom prst="rect">
            <a:avLst/>
          </a:prstGeom>
        </p:spPr>
      </p:pic>
      <p:sp>
        <p:nvSpPr>
          <p:cNvPr id="11" name="Title 10">
            <a:extLst>
              <a:ext uri="{FF2B5EF4-FFF2-40B4-BE49-F238E27FC236}">
                <a16:creationId xmlns:a16="http://schemas.microsoft.com/office/drawing/2014/main" id="{74DD1E90-A6F1-4B48-ACCD-D32CBAB77A6F}"/>
              </a:ext>
            </a:extLst>
          </p:cNvPr>
          <p:cNvSpPr>
            <a:spLocks noGrp="1"/>
          </p:cNvSpPr>
          <p:nvPr>
            <p:ph type="title"/>
          </p:nvPr>
        </p:nvSpPr>
        <p:spPr/>
        <p:txBody>
          <a:bodyPr/>
          <a:lstStyle/>
          <a:p>
            <a:r>
              <a:rPr lang="en-US" dirty="0"/>
              <a:t>Step-by-step guide </a:t>
            </a:r>
          </a:p>
        </p:txBody>
      </p:sp>
      <p:sp>
        <p:nvSpPr>
          <p:cNvPr id="19" name="Oval 18">
            <a:extLst>
              <a:ext uri="{FF2B5EF4-FFF2-40B4-BE49-F238E27FC236}">
                <a16:creationId xmlns:a16="http://schemas.microsoft.com/office/drawing/2014/main" id="{24D8BAD0-509B-49C4-B8CD-1A18CA7160D1}"/>
              </a:ext>
            </a:extLst>
          </p:cNvPr>
          <p:cNvSpPr/>
          <p:nvPr/>
        </p:nvSpPr>
        <p:spPr>
          <a:xfrm>
            <a:off x="1515607" y="1894684"/>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FDF93CD1-46C6-4082-93FF-A113DB1BE0ED}"/>
              </a:ext>
            </a:extLst>
          </p:cNvPr>
          <p:cNvSpPr/>
          <p:nvPr/>
        </p:nvSpPr>
        <p:spPr>
          <a:xfrm>
            <a:off x="41804" y="2934219"/>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2710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EFC1C-F436-4A5F-A28C-E1333286A963}"/>
              </a:ext>
            </a:extLst>
          </p:cNvPr>
          <p:cNvSpPr>
            <a:spLocks noGrp="1"/>
          </p:cNvSpPr>
          <p:nvPr>
            <p:ph type="title"/>
          </p:nvPr>
        </p:nvSpPr>
        <p:spPr/>
        <p:txBody>
          <a:bodyPr/>
          <a:lstStyle/>
          <a:p>
            <a:r>
              <a:rPr lang="en-US" dirty="0"/>
              <a:t>Step-by-step guide </a:t>
            </a:r>
          </a:p>
        </p:txBody>
      </p:sp>
      <p:pic>
        <p:nvPicPr>
          <p:cNvPr id="14" name="Picture 13" descr="A screenshot of a cell phone&#10;&#10;Description generated with very high confidence">
            <a:extLst>
              <a:ext uri="{FF2B5EF4-FFF2-40B4-BE49-F238E27FC236}">
                <a16:creationId xmlns:a16="http://schemas.microsoft.com/office/drawing/2014/main" id="{3271C538-D2A5-4975-BE59-C09148781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58105"/>
            <a:ext cx="7844589" cy="4569271"/>
          </a:xfrm>
          <a:prstGeom prst="rect">
            <a:avLst/>
          </a:prstGeom>
        </p:spPr>
      </p:pic>
      <p:sp>
        <p:nvSpPr>
          <p:cNvPr id="15" name="Arrow: Right 14">
            <a:extLst>
              <a:ext uri="{FF2B5EF4-FFF2-40B4-BE49-F238E27FC236}">
                <a16:creationId xmlns:a16="http://schemas.microsoft.com/office/drawing/2014/main" id="{FF6A4B41-1AEE-4F9B-8E02-9016CC324FF0}"/>
              </a:ext>
            </a:extLst>
          </p:cNvPr>
          <p:cNvSpPr/>
          <p:nvPr/>
        </p:nvSpPr>
        <p:spPr>
          <a:xfrm>
            <a:off x="-1" y="3063173"/>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EFF9F4E5-DFBA-4823-9EED-41B89793BA41}"/>
              </a:ext>
            </a:extLst>
          </p:cNvPr>
          <p:cNvSpPr/>
          <p:nvPr/>
        </p:nvSpPr>
        <p:spPr>
          <a:xfrm>
            <a:off x="1269422" y="1789176"/>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0124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Teacher code: reports</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2" name="Oval 11">
            <a:extLst>
              <a:ext uri="{FF2B5EF4-FFF2-40B4-BE49-F238E27FC236}">
                <a16:creationId xmlns:a16="http://schemas.microsoft.com/office/drawing/2014/main" id="{35DF8873-12E7-4419-80E2-893A0219B4B6}"/>
              </a:ext>
            </a:extLst>
          </p:cNvPr>
          <p:cNvSpPr/>
          <p:nvPr/>
        </p:nvSpPr>
        <p:spPr>
          <a:xfrm>
            <a:off x="1585945" y="3020099"/>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Right 12">
            <a:extLst>
              <a:ext uri="{FF2B5EF4-FFF2-40B4-BE49-F238E27FC236}">
                <a16:creationId xmlns:a16="http://schemas.microsoft.com/office/drawing/2014/main" id="{4CF07466-44E7-45F7-A8C6-45C9253DFF5D}"/>
              </a:ext>
            </a:extLst>
          </p:cNvPr>
          <p:cNvSpPr/>
          <p:nvPr/>
        </p:nvSpPr>
        <p:spPr>
          <a:xfrm>
            <a:off x="-65461" y="3069476"/>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Right 7">
            <a:extLst>
              <a:ext uri="{FF2B5EF4-FFF2-40B4-BE49-F238E27FC236}">
                <a16:creationId xmlns:a16="http://schemas.microsoft.com/office/drawing/2014/main" id="{431590E7-F420-4FDF-B8B8-D2667D2C5403}"/>
              </a:ext>
            </a:extLst>
          </p:cNvPr>
          <p:cNvSpPr/>
          <p:nvPr/>
        </p:nvSpPr>
        <p:spPr>
          <a:xfrm>
            <a:off x="0" y="4655259"/>
            <a:ext cx="3332367"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56824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generated with very high confidence">
            <a:extLst>
              <a:ext uri="{FF2B5EF4-FFF2-40B4-BE49-F238E27FC236}">
                <a16:creationId xmlns:a16="http://schemas.microsoft.com/office/drawing/2014/main" id="{AFBC98F2-24DB-4D95-8887-12584FA98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144" y="1156137"/>
            <a:ext cx="5766102" cy="4839407"/>
          </a:xfrm>
          <a:prstGeom prst="rect">
            <a:avLst/>
          </a:prstGeom>
        </p:spPr>
      </p:pic>
      <p:sp>
        <p:nvSpPr>
          <p:cNvPr id="3" name="Title 2">
            <a:extLst>
              <a:ext uri="{FF2B5EF4-FFF2-40B4-BE49-F238E27FC236}">
                <a16:creationId xmlns:a16="http://schemas.microsoft.com/office/drawing/2014/main" id="{25030A98-28EC-4E75-8145-2773E363AF16}"/>
              </a:ext>
            </a:extLst>
          </p:cNvPr>
          <p:cNvSpPr>
            <a:spLocks noGrp="1"/>
          </p:cNvSpPr>
          <p:nvPr>
            <p:ph type="title"/>
          </p:nvPr>
        </p:nvSpPr>
        <p:spPr/>
        <p:txBody>
          <a:bodyPr/>
          <a:lstStyle/>
          <a:p>
            <a:r>
              <a:rPr lang="en-US" dirty="0"/>
              <a:t>Download the games</a:t>
            </a:r>
          </a:p>
        </p:txBody>
      </p:sp>
      <p:sp>
        <p:nvSpPr>
          <p:cNvPr id="6" name="Oval 5">
            <a:extLst>
              <a:ext uri="{FF2B5EF4-FFF2-40B4-BE49-F238E27FC236}">
                <a16:creationId xmlns:a16="http://schemas.microsoft.com/office/drawing/2014/main" id="{E9D20703-32C6-4CA9-9A55-A089EF7A060F}"/>
              </a:ext>
            </a:extLst>
          </p:cNvPr>
          <p:cNvSpPr/>
          <p:nvPr/>
        </p:nvSpPr>
        <p:spPr>
          <a:xfrm>
            <a:off x="5119402" y="4694162"/>
            <a:ext cx="1058032" cy="90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1452379D-64E2-410D-8DF4-BDDC98EEE296}"/>
              </a:ext>
            </a:extLst>
          </p:cNvPr>
          <p:cNvSpPr/>
          <p:nvPr/>
        </p:nvSpPr>
        <p:spPr>
          <a:xfrm>
            <a:off x="1195754" y="166812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16A63BD3-782D-4C43-B5D2-E9973A0CDCAF}"/>
              </a:ext>
            </a:extLst>
          </p:cNvPr>
          <p:cNvSpPr/>
          <p:nvPr/>
        </p:nvSpPr>
        <p:spPr>
          <a:xfrm>
            <a:off x="2649415" y="1395046"/>
            <a:ext cx="762000" cy="375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4984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E9800-1D90-4682-A302-24E5069BAB9A}"/>
              </a:ext>
            </a:extLst>
          </p:cNvPr>
          <p:cNvSpPr>
            <a:spLocks noGrp="1"/>
          </p:cNvSpPr>
          <p:nvPr>
            <p:ph type="title"/>
          </p:nvPr>
        </p:nvSpPr>
        <p:spPr/>
        <p:txBody>
          <a:bodyPr/>
          <a:lstStyle/>
          <a:p>
            <a:r>
              <a:rPr lang="en-US" dirty="0"/>
              <a:t>games</a:t>
            </a:r>
          </a:p>
        </p:txBody>
      </p:sp>
      <p:pic>
        <p:nvPicPr>
          <p:cNvPr id="2" name="Picture 3" descr="A close up of a logo&#10;&#10;Description generated with very high confidence">
            <a:extLst>
              <a:ext uri="{FF2B5EF4-FFF2-40B4-BE49-F238E27FC236}">
                <a16:creationId xmlns:a16="http://schemas.microsoft.com/office/drawing/2014/main" id="{E2BAA7C3-CC5D-4432-88F1-A7994F122DF2}"/>
              </a:ext>
            </a:extLst>
          </p:cNvPr>
          <p:cNvPicPr>
            <a:picLocks noChangeAspect="1"/>
          </p:cNvPicPr>
          <p:nvPr/>
        </p:nvPicPr>
        <p:blipFill>
          <a:blip r:embed="rId3"/>
          <a:stretch>
            <a:fillRect/>
          </a:stretch>
        </p:blipFill>
        <p:spPr>
          <a:xfrm>
            <a:off x="120548" y="2508657"/>
            <a:ext cx="8969058" cy="1892139"/>
          </a:xfrm>
          <a:prstGeom prst="rect">
            <a:avLst/>
          </a:prstGeom>
        </p:spPr>
      </p:pic>
      <p:sp>
        <p:nvSpPr>
          <p:cNvPr id="5" name="TextBox 1">
            <a:extLst>
              <a:ext uri="{FF2B5EF4-FFF2-40B4-BE49-F238E27FC236}">
                <a16:creationId xmlns:a16="http://schemas.microsoft.com/office/drawing/2014/main" id="{242D7326-838E-42BC-A801-FEF589D14867}"/>
              </a:ext>
            </a:extLst>
          </p:cNvPr>
          <p:cNvSpPr txBox="1"/>
          <p:nvPr/>
        </p:nvSpPr>
        <p:spPr>
          <a:xfrm>
            <a:off x="685800" y="1916246"/>
            <a:ext cx="6781800"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Game: Level 1-6 </a:t>
            </a:r>
          </a:p>
        </p:txBody>
      </p:sp>
    </p:spTree>
    <p:extLst>
      <p:ext uri="{BB962C8B-B14F-4D97-AF65-F5344CB8AC3E}">
        <p14:creationId xmlns:p14="http://schemas.microsoft.com/office/powerpoint/2010/main" val="98452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garden&#10;&#10;Description generated with high confidence">
            <a:extLst>
              <a:ext uri="{FF2B5EF4-FFF2-40B4-BE49-F238E27FC236}">
                <a16:creationId xmlns:a16="http://schemas.microsoft.com/office/drawing/2014/main" id="{DF01B172-6B8B-4071-8FC7-C313C8E44B44}"/>
              </a:ext>
            </a:extLst>
          </p:cNvPr>
          <p:cNvPicPr>
            <a:picLocks noChangeAspect="1"/>
          </p:cNvPicPr>
          <p:nvPr/>
        </p:nvPicPr>
        <p:blipFill rotWithShape="1">
          <a:blip r:embed="rId3">
            <a:extLst>
              <a:ext uri="{28A0092B-C50C-407E-A947-70E740481C1C}">
                <a14:useLocalDpi xmlns:a14="http://schemas.microsoft.com/office/drawing/2010/main" val="0"/>
              </a:ext>
            </a:extLst>
          </a:blip>
          <a:srcRect l="25317" r="33958"/>
          <a:stretch/>
        </p:blipFill>
        <p:spPr>
          <a:xfrm>
            <a:off x="177995" y="1367258"/>
            <a:ext cx="2846070" cy="3930978"/>
          </a:xfrm>
          <a:prstGeom prst="rect">
            <a:avLst/>
          </a:prstGeom>
        </p:spPr>
      </p:pic>
      <p:pic>
        <p:nvPicPr>
          <p:cNvPr id="21" name="Picture 20" descr="A picture containing grass&#10;&#10;Description generated with very high confidence">
            <a:extLst>
              <a:ext uri="{FF2B5EF4-FFF2-40B4-BE49-F238E27FC236}">
                <a16:creationId xmlns:a16="http://schemas.microsoft.com/office/drawing/2014/main" id="{E56C5F0C-7073-4C40-9CA7-F85A0270883A}"/>
              </a:ext>
            </a:extLst>
          </p:cNvPr>
          <p:cNvPicPr>
            <a:picLocks noChangeAspect="1"/>
          </p:cNvPicPr>
          <p:nvPr/>
        </p:nvPicPr>
        <p:blipFill rotWithShape="1">
          <a:blip r:embed="rId4">
            <a:extLst>
              <a:ext uri="{28A0092B-C50C-407E-A947-70E740481C1C}">
                <a14:useLocalDpi xmlns:a14="http://schemas.microsoft.com/office/drawing/2010/main" val="0"/>
              </a:ext>
            </a:extLst>
          </a:blip>
          <a:srcRect l="20805" r="24893" b="-2"/>
          <a:stretch/>
        </p:blipFill>
        <p:spPr>
          <a:xfrm>
            <a:off x="6196135" y="1367258"/>
            <a:ext cx="2846070" cy="3930978"/>
          </a:xfrm>
          <a:prstGeom prst="rect">
            <a:avLst/>
          </a:prstGeom>
        </p:spPr>
      </p:pic>
      <p:pic>
        <p:nvPicPr>
          <p:cNvPr id="22" name="Picture 21" descr="A close up of a garden&#10;&#10;Description generated with high confidence">
            <a:extLst>
              <a:ext uri="{FF2B5EF4-FFF2-40B4-BE49-F238E27FC236}">
                <a16:creationId xmlns:a16="http://schemas.microsoft.com/office/drawing/2014/main" id="{DA3D40D9-5FBB-46F3-9671-D0B755EDA64B}"/>
              </a:ext>
            </a:extLst>
          </p:cNvPr>
          <p:cNvPicPr>
            <a:picLocks noChangeAspect="1"/>
          </p:cNvPicPr>
          <p:nvPr/>
        </p:nvPicPr>
        <p:blipFill rotWithShape="1">
          <a:blip r:embed="rId5">
            <a:extLst>
              <a:ext uri="{28A0092B-C50C-407E-A947-70E740481C1C}">
                <a14:useLocalDpi xmlns:a14="http://schemas.microsoft.com/office/drawing/2010/main" val="0"/>
              </a:ext>
            </a:extLst>
          </a:blip>
          <a:srcRect l="30989" r="28286"/>
          <a:stretch/>
        </p:blipFill>
        <p:spPr>
          <a:xfrm>
            <a:off x="3187065" y="1367258"/>
            <a:ext cx="2846070" cy="3930978"/>
          </a:xfrm>
          <a:prstGeom prst="rect">
            <a:avLst/>
          </a:prstGeom>
        </p:spPr>
      </p:pic>
      <p:sp>
        <p:nvSpPr>
          <p:cNvPr id="23" name="Title 16">
            <a:extLst>
              <a:ext uri="{FF2B5EF4-FFF2-40B4-BE49-F238E27FC236}">
                <a16:creationId xmlns:a16="http://schemas.microsoft.com/office/drawing/2014/main" id="{B277BD14-A7A4-4F43-966A-5289674B73E6}"/>
              </a:ext>
            </a:extLst>
          </p:cNvPr>
          <p:cNvSpPr>
            <a:spLocks noGrp="1"/>
          </p:cNvSpPr>
          <p:nvPr>
            <p:ph type="title"/>
          </p:nvPr>
        </p:nvSpPr>
        <p:spPr>
          <a:xfrm>
            <a:off x="381000" y="13137"/>
            <a:ext cx="8458200" cy="1143000"/>
          </a:xfrm>
        </p:spPr>
        <p:txBody>
          <a:bodyPr/>
          <a:lstStyle/>
          <a:p>
            <a:r>
              <a:rPr lang="en-US" dirty="0"/>
              <a:t>Virtual farm game: Real farm families</a:t>
            </a:r>
          </a:p>
        </p:txBody>
      </p:sp>
      <p:sp>
        <p:nvSpPr>
          <p:cNvPr id="24" name="TextBox 23">
            <a:extLst>
              <a:ext uri="{FF2B5EF4-FFF2-40B4-BE49-F238E27FC236}">
                <a16:creationId xmlns:a16="http://schemas.microsoft.com/office/drawing/2014/main" id="{1CF5DED4-851E-4C77-A20C-647D26D9C442}"/>
              </a:ext>
            </a:extLst>
          </p:cNvPr>
          <p:cNvSpPr txBox="1"/>
          <p:nvPr/>
        </p:nvSpPr>
        <p:spPr>
          <a:xfrm>
            <a:off x="177995" y="5298236"/>
            <a:ext cx="1781419" cy="369332"/>
          </a:xfrm>
          <a:prstGeom prst="rect">
            <a:avLst/>
          </a:prstGeom>
          <a:noFill/>
        </p:spPr>
        <p:txBody>
          <a:bodyPr wrap="square" rtlCol="0">
            <a:spAutoFit/>
          </a:bodyPr>
          <a:lstStyle/>
          <a:p>
            <a:r>
              <a:rPr lang="en-US" dirty="0"/>
              <a:t>KENYA</a:t>
            </a:r>
          </a:p>
        </p:txBody>
      </p:sp>
      <p:sp>
        <p:nvSpPr>
          <p:cNvPr id="25" name="TextBox 24">
            <a:extLst>
              <a:ext uri="{FF2B5EF4-FFF2-40B4-BE49-F238E27FC236}">
                <a16:creationId xmlns:a16="http://schemas.microsoft.com/office/drawing/2014/main" id="{24F3C3B5-45C4-4122-AD09-05844B996F1E}"/>
              </a:ext>
            </a:extLst>
          </p:cNvPr>
          <p:cNvSpPr txBox="1"/>
          <p:nvPr/>
        </p:nvSpPr>
        <p:spPr>
          <a:xfrm>
            <a:off x="3187065" y="5298236"/>
            <a:ext cx="1781419" cy="369332"/>
          </a:xfrm>
          <a:prstGeom prst="rect">
            <a:avLst/>
          </a:prstGeom>
          <a:noFill/>
        </p:spPr>
        <p:txBody>
          <a:bodyPr wrap="square" rtlCol="0">
            <a:spAutoFit/>
          </a:bodyPr>
          <a:lstStyle/>
          <a:p>
            <a:r>
              <a:rPr lang="en-US" dirty="0"/>
              <a:t>INDIA</a:t>
            </a:r>
          </a:p>
        </p:txBody>
      </p:sp>
      <p:sp>
        <p:nvSpPr>
          <p:cNvPr id="26" name="TextBox 25">
            <a:extLst>
              <a:ext uri="{FF2B5EF4-FFF2-40B4-BE49-F238E27FC236}">
                <a16:creationId xmlns:a16="http://schemas.microsoft.com/office/drawing/2014/main" id="{10ABE143-84F9-4327-AC06-97754C7FF99C}"/>
              </a:ext>
            </a:extLst>
          </p:cNvPr>
          <p:cNvSpPr txBox="1"/>
          <p:nvPr/>
        </p:nvSpPr>
        <p:spPr>
          <a:xfrm>
            <a:off x="6196135" y="5298236"/>
            <a:ext cx="1781419" cy="369332"/>
          </a:xfrm>
          <a:prstGeom prst="rect">
            <a:avLst/>
          </a:prstGeom>
          <a:noFill/>
        </p:spPr>
        <p:txBody>
          <a:bodyPr wrap="square" rtlCol="0">
            <a:spAutoFit/>
          </a:bodyPr>
          <a:lstStyle/>
          <a:p>
            <a:r>
              <a:rPr lang="en-US" dirty="0"/>
              <a:t>CANADA</a:t>
            </a:r>
          </a:p>
        </p:txBody>
      </p:sp>
    </p:spTree>
    <p:extLst>
      <p:ext uri="{BB962C8B-B14F-4D97-AF65-F5344CB8AC3E}">
        <p14:creationId xmlns:p14="http://schemas.microsoft.com/office/powerpoint/2010/main" val="347858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farm game: </a:t>
            </a:r>
            <a:br>
              <a:rPr lang="en-US" dirty="0"/>
            </a:br>
            <a:r>
              <a:rPr lang="en-US" dirty="0"/>
              <a:t>Sustainability barrel IS THE SCORE</a:t>
            </a:r>
          </a:p>
        </p:txBody>
      </p:sp>
      <p:pic>
        <p:nvPicPr>
          <p:cNvPr id="4" name="Content Placeholder 1" descr="Journey 2050 Animation v6 05 on Vimeo - Google Chrome"/>
          <p:cNvPicPr>
            <a:picLocks noChangeAspect="1"/>
          </p:cNvPicPr>
          <p:nvPr/>
        </p:nvPicPr>
        <p:blipFill rotWithShape="1">
          <a:blip r:embed="rId3">
            <a:extLst>
              <a:ext uri="{28A0092B-C50C-407E-A947-70E740481C1C}">
                <a14:useLocalDpi xmlns:a14="http://schemas.microsoft.com/office/drawing/2010/main" val="0"/>
              </a:ext>
            </a:extLst>
          </a:blip>
          <a:srcRect l="25835" t="32349" r="19705" b="16185"/>
          <a:stretch/>
        </p:blipFill>
        <p:spPr>
          <a:xfrm>
            <a:off x="0" y="1143000"/>
            <a:ext cx="6688180" cy="4876800"/>
          </a:xfrm>
          <a:prstGeom prst="rect">
            <a:avLst/>
          </a:prstGeom>
        </p:spPr>
      </p:pic>
      <p:sp>
        <p:nvSpPr>
          <p:cNvPr id="5" name="TextBox 4"/>
          <p:cNvSpPr txBox="1"/>
          <p:nvPr/>
        </p:nvSpPr>
        <p:spPr>
          <a:xfrm>
            <a:off x="6688180" y="1600200"/>
            <a:ext cx="2455820" cy="3416320"/>
          </a:xfrm>
          <a:prstGeom prst="rect">
            <a:avLst/>
          </a:prstGeom>
          <a:noFill/>
        </p:spPr>
        <p:txBody>
          <a:bodyPr wrap="square" rtlCol="0">
            <a:spAutoFit/>
          </a:bodyPr>
          <a:lstStyle/>
          <a:p>
            <a:pPr algn="ctr"/>
            <a:r>
              <a:rPr lang="en-CA" sz="2400" dirty="0"/>
              <a:t>A community is only as successful as the least developed factor. </a:t>
            </a:r>
          </a:p>
          <a:p>
            <a:pPr algn="ctr"/>
            <a:endParaRPr lang="en-CA" sz="2400" dirty="0"/>
          </a:p>
          <a:p>
            <a:pPr algn="ctr"/>
            <a:r>
              <a:rPr lang="en-CA" sz="2400" dirty="0"/>
              <a:t>We must continually try to improve the weakest one. </a:t>
            </a:r>
            <a:endParaRPr lang="en-US" sz="2400" b="1" dirty="0"/>
          </a:p>
        </p:txBody>
      </p:sp>
      <p:sp>
        <p:nvSpPr>
          <p:cNvPr id="2" name="TextBox 1"/>
          <p:cNvSpPr txBox="1"/>
          <p:nvPr/>
        </p:nvSpPr>
        <p:spPr>
          <a:xfrm>
            <a:off x="2628" y="6093565"/>
            <a:ext cx="2435772" cy="978729"/>
          </a:xfrm>
          <a:prstGeom prst="rect">
            <a:avLst/>
          </a:prstGeom>
          <a:noFill/>
        </p:spPr>
        <p:txBody>
          <a:bodyPr wrap="square" rtlCol="0">
            <a:spAutoFit/>
          </a:bodyPr>
          <a:lstStyle/>
          <a:p>
            <a:pPr>
              <a:lnSpc>
                <a:spcPct val="80000"/>
              </a:lnSpc>
            </a:pPr>
            <a:r>
              <a:rPr lang="en-US" b="1" dirty="0">
                <a:solidFill>
                  <a:srgbClr val="325F96"/>
                </a:solidFill>
              </a:rPr>
              <a:t>ECONOMIC FACTORS: </a:t>
            </a:r>
            <a:br>
              <a:rPr lang="en-US" b="1" dirty="0">
                <a:solidFill>
                  <a:srgbClr val="325F96"/>
                </a:solidFill>
              </a:rPr>
            </a:br>
            <a:r>
              <a:rPr lang="en-US" dirty="0"/>
              <a:t>profits, jobs, </a:t>
            </a:r>
            <a:br>
              <a:rPr lang="en-US" dirty="0"/>
            </a:br>
            <a:r>
              <a:rPr lang="en-US" dirty="0"/>
              <a:t>incomes, community</a:t>
            </a:r>
          </a:p>
          <a:p>
            <a:pPr>
              <a:lnSpc>
                <a:spcPct val="80000"/>
              </a:lnSpc>
            </a:pPr>
            <a:endParaRPr lang="en-US" dirty="0"/>
          </a:p>
        </p:txBody>
      </p:sp>
      <p:sp>
        <p:nvSpPr>
          <p:cNvPr id="6" name="TextBox 5"/>
          <p:cNvSpPr txBox="1"/>
          <p:nvPr/>
        </p:nvSpPr>
        <p:spPr>
          <a:xfrm>
            <a:off x="2590800" y="6099498"/>
            <a:ext cx="2514600" cy="984244"/>
          </a:xfrm>
          <a:prstGeom prst="rect">
            <a:avLst/>
          </a:prstGeom>
          <a:noFill/>
        </p:spPr>
        <p:txBody>
          <a:bodyPr wrap="square" rtlCol="0">
            <a:spAutoFit/>
          </a:bodyPr>
          <a:lstStyle/>
          <a:p>
            <a:pPr>
              <a:lnSpc>
                <a:spcPct val="80000"/>
              </a:lnSpc>
            </a:pPr>
            <a:r>
              <a:rPr lang="en-US" b="1" dirty="0">
                <a:solidFill>
                  <a:srgbClr val="325F96"/>
                </a:solidFill>
              </a:rPr>
              <a:t>SOCIAL FACTORS: </a:t>
            </a:r>
            <a:br>
              <a:rPr lang="en-US" b="1" dirty="0">
                <a:solidFill>
                  <a:srgbClr val="325F96"/>
                </a:solidFill>
              </a:rPr>
            </a:br>
            <a:r>
              <a:rPr lang="en-US" dirty="0"/>
              <a:t>food, education, </a:t>
            </a:r>
            <a:br>
              <a:rPr lang="en-US" dirty="0"/>
            </a:br>
            <a:r>
              <a:rPr lang="en-US" dirty="0"/>
              <a:t>health, infrastructure</a:t>
            </a:r>
            <a:br>
              <a:rPr lang="en-US" b="1" dirty="0">
                <a:solidFill>
                  <a:srgbClr val="325F96"/>
                </a:solidFill>
              </a:rPr>
            </a:br>
            <a:endParaRPr lang="en-US" dirty="0"/>
          </a:p>
        </p:txBody>
      </p:sp>
      <p:sp>
        <p:nvSpPr>
          <p:cNvPr id="7" name="TextBox 6"/>
          <p:cNvSpPr txBox="1"/>
          <p:nvPr/>
        </p:nvSpPr>
        <p:spPr>
          <a:xfrm>
            <a:off x="5029200" y="6096000"/>
            <a:ext cx="2895600" cy="1034129"/>
          </a:xfrm>
          <a:prstGeom prst="rect">
            <a:avLst/>
          </a:prstGeom>
          <a:noFill/>
        </p:spPr>
        <p:txBody>
          <a:bodyPr wrap="square" rtlCol="0">
            <a:spAutoFit/>
          </a:bodyPr>
          <a:lstStyle/>
          <a:p>
            <a:pPr>
              <a:lnSpc>
                <a:spcPct val="80000"/>
              </a:lnSpc>
            </a:pPr>
            <a:r>
              <a:rPr lang="en-US" b="1" dirty="0">
                <a:solidFill>
                  <a:srgbClr val="325F96"/>
                </a:solidFill>
              </a:rPr>
              <a:t>ENVIRONMENTAL FACTORS: </a:t>
            </a:r>
            <a:br>
              <a:rPr lang="en-US" b="1" dirty="0">
                <a:solidFill>
                  <a:srgbClr val="325F96"/>
                </a:solidFill>
              </a:rPr>
            </a:br>
            <a:r>
              <a:rPr lang="en-US" dirty="0"/>
              <a:t>soil health, habitats, </a:t>
            </a:r>
            <a:br>
              <a:rPr lang="en-US" dirty="0"/>
            </a:br>
            <a:r>
              <a:rPr lang="en-US" dirty="0"/>
              <a:t>water, green house gases</a:t>
            </a:r>
          </a:p>
          <a:p>
            <a:endParaRPr lang="en-US" dirty="0"/>
          </a:p>
        </p:txBody>
      </p:sp>
    </p:spTree>
    <p:extLst>
      <p:ext uri="{BB962C8B-B14F-4D97-AF65-F5344CB8AC3E}">
        <p14:creationId xmlns:p14="http://schemas.microsoft.com/office/powerpoint/2010/main" val="13039003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0" ma:contentTypeDescription="Create a new document." ma:contentTypeScope="" ma:versionID="78bedcf822e01fee0519aad4d7e05766">
  <xsd:schema xmlns:xsd="http://www.w3.org/2001/XMLSchema" xmlns:xs="http://www.w3.org/2001/XMLSchema" xmlns:p="http://schemas.microsoft.com/office/2006/metadata/properties" xmlns:ns2="a1ca5bd3-dc57-4382-99ab-538758ec9f94" targetNamespace="http://schemas.microsoft.com/office/2006/metadata/properties" ma:root="true" ma:fieldsID="bc939726553500891d108f46c865195c" ns2:_="">
    <xsd:import namespace="a1ca5bd3-dc57-4382-99ab-538758ec9f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EBB40-8E90-41EB-AA7C-F1360D0249FD}">
  <ds:schemaRefs>
    <ds:schemaRef ds:uri="http://schemas.microsoft.com/sharepoint/v3/contenttype/forms"/>
  </ds:schemaRefs>
</ds:datastoreItem>
</file>

<file path=customXml/itemProps2.xml><?xml version="1.0" encoding="utf-8"?>
<ds:datastoreItem xmlns:ds="http://schemas.openxmlformats.org/officeDocument/2006/customXml" ds:itemID="{DDBA7FF9-C588-4338-AE5E-ED07352108BA}">
  <ds:schemaRefs>
    <ds:schemaRef ds:uri="http://schemas.microsoft.com/office/2006/documentManagement/types"/>
    <ds:schemaRef ds:uri="http://schemas.microsoft.com/office/infopath/2007/PartnerControl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a1ca5bd3-dc57-4382-99ab-538758ec9f94"/>
    <ds:schemaRef ds:uri="http://www.w3.org/XML/1998/namespace"/>
  </ds:schemaRefs>
</ds:datastoreItem>
</file>

<file path=customXml/itemProps3.xml><?xml version="1.0" encoding="utf-8"?>
<ds:datastoreItem xmlns:ds="http://schemas.openxmlformats.org/officeDocument/2006/customXml" ds:itemID="{4A747DCA-D5D9-4794-BB6B-4F8F10AD0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a5bd3-dc57-4382-99ab-538758ec9f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1584</TotalTime>
  <Words>2455</Words>
  <Application>Microsoft Office PowerPoint</Application>
  <PresentationFormat>On-screen Show (4:3)</PresentationFormat>
  <Paragraphs>225</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Online Experience</vt:lpstr>
      <vt:lpstr>After registering </vt:lpstr>
      <vt:lpstr>Step-by-step guide </vt:lpstr>
      <vt:lpstr>Step-by-step guide </vt:lpstr>
      <vt:lpstr>Teacher code: reports</vt:lpstr>
      <vt:lpstr>Download the games</vt:lpstr>
      <vt:lpstr>games</vt:lpstr>
      <vt:lpstr>Virtual farm game: Real farm families</vt:lpstr>
      <vt:lpstr>Virtual farm game:  Sustainability barrel IS THE SCORE</vt:lpstr>
      <vt:lpstr>Virtual farm game: CROP NUTRIENTS</vt:lpstr>
      <vt:lpstr>Virtual farm game:  Community investments </vt:lpstr>
      <vt:lpstr>Level 5a, 5b, 6</vt:lpstr>
      <vt:lpstr>GUEST SPEAKER PRESENTATION</vt:lpstr>
      <vt:lpstr>Take action </vt:lpstr>
      <vt:lpstr>Social activation</vt:lpstr>
      <vt:lpstr>Agricultural resources </vt:lpstr>
      <vt:lpstr>expansion</vt:lpstr>
      <vt:lpstr>PowerPoint Presentation</vt:lpstr>
      <vt:lpstr>PowerPoint Presentation</vt:lpstr>
      <vt:lpstr>Brought to you in collaboration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we sustainably  feed 9 billion people  by the year 2050?</dc:title>
  <dc:creator>Lisa Gaskalla</dc:creator>
  <cp:lastModifiedBy>Tessa Matuszak</cp:lastModifiedBy>
  <cp:revision>107</cp:revision>
  <dcterms:created xsi:type="dcterms:W3CDTF">2018-09-17T20:07:54Z</dcterms:created>
  <dcterms:modified xsi:type="dcterms:W3CDTF">2021-05-25T15:25:00Z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ies>
</file>